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5"/>
  </p:notesMasterIdLst>
  <p:sldIdLst>
    <p:sldId id="256" r:id="rId3"/>
    <p:sldId id="257" r:id="rId4"/>
    <p:sldId id="267" r:id="rId5"/>
    <p:sldId id="268" r:id="rId6"/>
    <p:sldId id="269" r:id="rId7"/>
    <p:sldId id="271" r:id="rId8"/>
    <p:sldId id="272" r:id="rId9"/>
    <p:sldId id="274" r:id="rId10"/>
    <p:sldId id="278" r:id="rId11"/>
    <p:sldId id="276" r:id="rId12"/>
    <p:sldId id="265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95297" autoAdjust="0"/>
  </p:normalViewPr>
  <p:slideViewPr>
    <p:cSldViewPr snapToGrid="0">
      <p:cViewPr varScale="1">
        <p:scale>
          <a:sx n="122" d="100"/>
          <a:sy n="122" d="100"/>
        </p:scale>
        <p:origin x="-114" y="-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AF5E3-C68F-4222-95E6-BCE996FC1B0D}" type="datetimeFigureOut">
              <a:rPr lang="uk-UA" smtClean="0"/>
              <a:t>24.12.2019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A48C4-A0C5-4E4B-9A59-3808F60CCD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140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A48C4-A0C5-4E4B-9A59-3808F60CCD63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325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DARK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ts val="11000"/>
              </a:lnSpc>
              <a:defRPr sz="150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TO</a:t>
            </a:r>
            <a:r>
              <a:rPr lang="uk-UA" dirty="0"/>
              <a:t> </a:t>
            </a:r>
            <a:r>
              <a:rPr lang="en-US" dirty="0"/>
              <a:t>BE</a:t>
            </a:r>
            <a:r>
              <a:rPr lang="uk-UA" dirty="0"/>
              <a:t> </a:t>
            </a:r>
            <a:r>
              <a:rPr lang="en-US" dirty="0"/>
              <a:t>CAPI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TALIZED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159534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DE-PHOTO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CLICK TO EDIT THE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121920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3093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LEF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2959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17071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CRIPTION-PHOTO-RIGH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</a:t>
            </a:r>
            <a:r>
              <a:rPr lang="uk-UA" dirty="0"/>
              <a:t> С</a:t>
            </a:r>
            <a:r>
              <a:rPr lang="en-US" dirty="0"/>
              <a:t>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</p:spTree>
    <p:extLst>
      <p:ext uri="{BB962C8B-B14F-4D97-AF65-F5344CB8AC3E}">
        <p14:creationId xmlns:p14="http://schemas.microsoft.com/office/powerpoint/2010/main" val="63197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DE-CHAR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17077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-LEF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75645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3D69F6-25A4-4E1B-8EEF-68BEE442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B3F1CDBD-E23C-4476-BD17-D5B05D93D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B26D2529-CA52-4623-B181-02E76392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DB587-80AC-4E18-B419-745BCD804A63}" type="datetimeFigureOut">
              <a:rPr lang="uk-UA" smtClean="0"/>
              <a:t>24.12.2019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47E7E19D-841D-458B-9731-EE70D8C8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A1ABA806-64A1-4AE7-8060-B950D38C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FCC6D-0CE8-4D44-80DC-E09E756F11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54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LIGH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-208308" y="174928"/>
            <a:ext cx="12390783" cy="668307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ts val="11000"/>
              </a:lnSpc>
              <a:defRPr sz="150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TO</a:t>
            </a:r>
            <a:r>
              <a:rPr lang="uk-UA" dirty="0"/>
              <a:t> </a:t>
            </a:r>
            <a:r>
              <a:rPr lang="en-US" dirty="0"/>
              <a:t>BE</a:t>
            </a:r>
            <a:r>
              <a:rPr lang="uk-UA" dirty="0"/>
              <a:t> </a:t>
            </a:r>
            <a:r>
              <a:rPr lang="en-US" dirty="0"/>
              <a:t>CAPI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TALIZED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2029798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</p:spPr>
        <p:txBody>
          <a:bodyPr lIns="0" anchor="t">
            <a:noAutofit/>
          </a:bodyPr>
          <a:lstStyle>
            <a:lvl1pPr>
              <a:lnSpc>
                <a:spcPts val="11000"/>
              </a:lnSpc>
              <a:defRPr sz="125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3503194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ONE-COLUMN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774512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WO-COLUMN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64329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LIDE-DAR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85801" y="685799"/>
            <a:ext cx="10820400" cy="4800601"/>
          </a:xfrm>
          <a:prstGeom prst="rect">
            <a:avLst/>
          </a:prstGeom>
        </p:spPr>
        <p:txBody>
          <a:bodyPr lIns="0" anchor="t">
            <a:noAutofit/>
          </a:bodyPr>
          <a:lstStyle>
            <a:lvl1pPr>
              <a:lnSpc>
                <a:spcPts val="11000"/>
              </a:lnSpc>
              <a:defRPr sz="1250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915025"/>
            <a:ext cx="3467100" cy="295275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by Speaker</a:t>
            </a:r>
          </a:p>
        </p:txBody>
      </p:sp>
    </p:spTree>
    <p:extLst>
      <p:ext uri="{BB962C8B-B14F-4D97-AF65-F5344CB8AC3E}">
        <p14:creationId xmlns:p14="http://schemas.microsoft.com/office/powerpoint/2010/main" val="880272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HREE-COLUMN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68951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DESCRIPTION-SIDETEX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543867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IDETEXT-PROCESS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4" name="Oval 3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170910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TIMELINE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28575" y="2743200"/>
            <a:ext cx="12252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</p:spTree>
    <p:extLst>
      <p:ext uri="{BB962C8B-B14F-4D97-AF65-F5344CB8AC3E}">
        <p14:creationId xmlns:p14="http://schemas.microsoft.com/office/powerpoint/2010/main" val="1179348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RIGH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13054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DE-PHOTO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CLICK TO EDIT THE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121920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97898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LEF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210300" y="2743200"/>
            <a:ext cx="5295900" cy="27432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10300" y="1371601"/>
            <a:ext cx="5295900" cy="1371600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2959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125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CRIPTION-PHOTO-RIGH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</a:t>
            </a:r>
            <a:r>
              <a:rPr lang="uk-UA" dirty="0"/>
              <a:t> С</a:t>
            </a:r>
            <a:r>
              <a:rPr lang="en-US" dirty="0"/>
              <a:t>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</p:spTree>
    <p:extLst>
      <p:ext uri="{BB962C8B-B14F-4D97-AF65-F5344CB8AC3E}">
        <p14:creationId xmlns:p14="http://schemas.microsoft.com/office/powerpoint/2010/main" val="3752703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DE-CHAR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115725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-LEFT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429000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381500" y="1371600"/>
            <a:ext cx="7124700" cy="4114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25686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ONE-COLUMN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108204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0424208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43F59C-76F8-42DD-BF58-2154E63E8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C78FFF2D-AB14-4055-8701-83290E45E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E0087856-B77A-4783-995B-47D8C48A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DB8E5C60-4144-4AF8-9BA9-B6FB368E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1A3C7A29-50CD-46A5-A16A-0F81AF98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A6A4-C7FF-4F54-8F0C-DCEC6CFF8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328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1E8667-638F-48CA-AF05-C520076DA5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534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WO-COLUMN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174998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330696" y="2057400"/>
            <a:ext cx="5175504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97367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THREE-COLUMN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63212" y="2057400"/>
            <a:ext cx="3465576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39100" y="2057400"/>
            <a:ext cx="34671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02646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DESCRIPTION-SIDETEX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82486"/>
            <a:ext cx="7124700" cy="4103914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82486"/>
            <a:ext cx="3467100" cy="1913709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429001"/>
            <a:ext cx="3467100" cy="20574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6849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SIDETEXT-PROCESS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81500" y="1377043"/>
            <a:ext cx="7124700" cy="2051957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85800" y="1377043"/>
            <a:ext cx="3467100" cy="2051957"/>
          </a:xfrm>
          <a:prstGeom prst="rect">
            <a:avLst/>
          </a:prstGeom>
        </p:spPr>
        <p:txBody>
          <a:bodyPr lIns="0"/>
          <a:lstStyle>
            <a:lvl1pPr>
              <a:lnSpc>
                <a:spcPct val="80000"/>
              </a:lnSpc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BE CAPITA</a:t>
            </a:r>
            <a:r>
              <a:rPr lang="uk-UA" dirty="0"/>
              <a:t/>
            </a:r>
            <a:br>
              <a:rPr lang="uk-UA" dirty="0"/>
            </a:br>
            <a:r>
              <a:rPr lang="en-US" dirty="0"/>
              <a:t>LIZED</a:t>
            </a:r>
          </a:p>
        </p:txBody>
      </p:sp>
      <p:sp>
        <p:nvSpPr>
          <p:cNvPr id="4" name="Oval 3"/>
          <p:cNvSpPr/>
          <p:nvPr/>
        </p:nvSpPr>
        <p:spPr>
          <a:xfrm>
            <a:off x="917664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3586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09508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505429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01348" y="3638007"/>
            <a:ext cx="1598024" cy="1598024"/>
          </a:xfrm>
          <a:prstGeom prst="ellipse">
            <a:avLst/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00337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96259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09218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288101" y="4437019"/>
            <a:ext cx="228600" cy="0"/>
          </a:xfrm>
          <a:prstGeom prst="straightConnector1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5028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47481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43360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639324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9825445" y="4040777"/>
            <a:ext cx="1349829" cy="809897"/>
          </a:xfrm>
          <a:prstGeom prst="rect">
            <a:avLst/>
          </a:prstGeom>
        </p:spPr>
        <p:txBody>
          <a:bodyPr lIns="0"/>
          <a:lstStyle>
            <a:lvl1pPr marL="0" indent="0" algn="ctr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35234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-TIMELINE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28575" y="2743200"/>
            <a:ext cx="12252960" cy="0"/>
          </a:xfrm>
          <a:prstGeom prst="line">
            <a:avLst/>
          </a:prstGeom>
          <a:ln w="19050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270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0368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466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456420" y="2674620"/>
            <a:ext cx="137160" cy="13716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8956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114925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7315200" y="205740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9534525" y="2076450"/>
            <a:ext cx="1466850" cy="809897"/>
          </a:xfrm>
          <a:prstGeom prst="rect">
            <a:avLst/>
          </a:prstGeom>
        </p:spPr>
        <p:txBody>
          <a:bodyPr lIns="0"/>
          <a:lstStyle>
            <a:lvl1pPr marL="0" indent="0" algn="l">
              <a:lnSpc>
                <a:spcPct val="100000"/>
              </a:lnSpc>
              <a:buNone/>
              <a:defRPr sz="1600">
                <a:latin typeface="Proxima Nova Black" panose="02000506030000020004" pitchFamily="50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28956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11492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7315200" y="3076575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9515475" y="3076574"/>
            <a:ext cx="1981200" cy="227647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510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-RIGHT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1"/>
            <a:ext cx="10820400" cy="685800"/>
          </a:xfrm>
          <a:prstGeom prst="rect">
            <a:avLst/>
          </a:prstGeom>
        </p:spPr>
        <p:txBody>
          <a:bodyPr lIns="0"/>
          <a:lstStyle>
            <a:lvl1pPr>
              <a:defRPr baseline="0">
                <a:latin typeface="Proxima Nova Black" panose="02000506030000020004" pitchFamily="50" charset="0"/>
              </a:defRPr>
            </a:lvl1pPr>
          </a:lstStyle>
          <a:p>
            <a:r>
              <a:rPr lang="en-US" dirty="0"/>
              <a:t>TITLE TO BE CAPITALIZED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2057400"/>
            <a:ext cx="5295900" cy="34290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400" indent="0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60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800" indent="0">
              <a:buNone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the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219825" y="2057400"/>
            <a:ext cx="5286375" cy="3429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86900" y="236808"/>
            <a:ext cx="21216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SoftServe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71403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59145" y="5906728"/>
            <a:ext cx="1547055" cy="26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07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32">
          <p15:clr>
            <a:srgbClr val="F26B43"/>
          </p15:clr>
        </p15:guide>
        <p15:guide id="4" pos="7248">
          <p15:clr>
            <a:srgbClr val="F26B43"/>
          </p15:clr>
        </p15:guide>
        <p15:guide id="5" orient="horz" pos="432">
          <p15:clr>
            <a:srgbClr val="F26B43"/>
          </p15:clr>
        </p15:guide>
        <p15:guide id="6" orient="horz" pos="864">
          <p15:clr>
            <a:srgbClr val="F26B43"/>
          </p15:clr>
        </p15:guide>
        <p15:guide id="7" orient="horz" pos="3456">
          <p15:clr>
            <a:srgbClr val="F26B43"/>
          </p15:clr>
        </p15:guide>
        <p15:guide id="8" orient="horz" pos="3888">
          <p15:clr>
            <a:srgbClr val="F26B43"/>
          </p15:clr>
        </p15:guide>
        <p15:guide id="9" pos="1680">
          <p15:clr>
            <a:srgbClr val="F26B43"/>
          </p15:clr>
        </p15:guide>
        <p15:guide id="10" pos="1824">
          <p15:clr>
            <a:srgbClr val="F26B43"/>
          </p15:clr>
        </p15:guide>
        <p15:guide id="11" pos="2616">
          <p15:clr>
            <a:srgbClr val="F26B43"/>
          </p15:clr>
        </p15:guide>
        <p15:guide id="12" pos="3072">
          <p15:clr>
            <a:srgbClr val="F26B43"/>
          </p15:clr>
        </p15:guide>
        <p15:guide id="13" pos="2760">
          <p15:clr>
            <a:srgbClr val="F26B43"/>
          </p15:clr>
        </p15:guide>
        <p15:guide id="14" pos="3216">
          <p15:clr>
            <a:srgbClr val="F26B43"/>
          </p15:clr>
        </p15:guide>
        <p15:guide id="15" pos="4464">
          <p15:clr>
            <a:srgbClr val="F26B43"/>
          </p15:clr>
        </p15:guide>
        <p15:guide id="16" pos="4608">
          <p15:clr>
            <a:srgbClr val="F26B43"/>
          </p15:clr>
        </p15:guide>
        <p15:guide id="17" pos="4920">
          <p15:clr>
            <a:srgbClr val="F26B43"/>
          </p15:clr>
        </p15:guide>
        <p15:guide id="18" pos="5064">
          <p15:clr>
            <a:srgbClr val="F26B43"/>
          </p15:clr>
        </p15:guide>
        <p15:guide id="19" pos="5856">
          <p15:clr>
            <a:srgbClr val="F26B43"/>
          </p15:clr>
        </p15:guide>
        <p15:guide id="20" pos="6000">
          <p15:clr>
            <a:srgbClr val="F26B43"/>
          </p15:clr>
        </p15:guide>
        <p15:guide id="21" orient="horz" pos="1296">
          <p15:clr>
            <a:srgbClr val="F26B43"/>
          </p15:clr>
        </p15:guide>
        <p15:guide id="22" orient="horz" pos="1728">
          <p15:clr>
            <a:srgbClr val="F26B43"/>
          </p15:clr>
        </p15:guide>
        <p15:guide id="23" pos="3768">
          <p15:clr>
            <a:srgbClr val="F26B43"/>
          </p15:clr>
        </p15:guide>
        <p15:guide id="24" pos="391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959145" y="5906728"/>
            <a:ext cx="1547053" cy="26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26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dock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docs.gitlab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783" y="-101600"/>
            <a:ext cx="12390783" cy="6482079"/>
          </a:xfrm>
        </p:spPr>
        <p:txBody>
          <a:bodyPr/>
          <a:lstStyle/>
          <a:p>
            <a:r>
              <a:rPr lang="en-US" sz="6600" dirty="0" smtClean="0"/>
              <a:t>Docker Compose</a:t>
            </a:r>
            <a:r>
              <a:rPr lang="ru-RU" sz="6600" dirty="0" smtClean="0"/>
              <a:t> </a:t>
            </a:r>
            <a:r>
              <a:rPr lang="en-US" sz="6600" dirty="0" smtClean="0"/>
              <a:t>deploy via </a:t>
            </a:r>
            <a:r>
              <a:rPr lang="en-US" sz="6600" dirty="0" err="1" smtClean="0"/>
              <a:t>Gitlab</a:t>
            </a:r>
            <a:endParaRPr lang="en-US" sz="6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5158155"/>
            <a:ext cx="3467100" cy="1052146"/>
          </a:xfrm>
        </p:spPr>
        <p:txBody>
          <a:bodyPr/>
          <a:lstStyle/>
          <a:p>
            <a:r>
              <a:rPr lang="en-US" dirty="0"/>
              <a:t>By </a:t>
            </a:r>
            <a:r>
              <a:rPr lang="en-US" dirty="0" err="1" smtClean="0"/>
              <a:t>Mikhitoriants</a:t>
            </a:r>
            <a:r>
              <a:rPr lang="ru-RU" dirty="0"/>
              <a:t> </a:t>
            </a:r>
            <a:r>
              <a:rPr lang="en-US" dirty="0" err="1" smtClean="0"/>
              <a:t>Ihor</a:t>
            </a:r>
            <a:endParaRPr lang="ru-RU" dirty="0" smtClean="0"/>
          </a:p>
          <a:p>
            <a:r>
              <a:rPr lang="ru-RU" dirty="0" smtClean="0"/>
              <a:t>     </a:t>
            </a:r>
            <a:r>
              <a:rPr lang="en-US" dirty="0" err="1" smtClean="0"/>
              <a:t>Bohomaz</a:t>
            </a:r>
            <a:r>
              <a:rPr lang="en-US" dirty="0" smtClean="0"/>
              <a:t> </a:t>
            </a:r>
            <a:r>
              <a:rPr lang="en-US" dirty="0" err="1" smtClean="0"/>
              <a:t>Viktoria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Ershov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665785" y="5155642"/>
            <a:ext cx="2383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Mentors:</a:t>
            </a:r>
          </a:p>
          <a:p>
            <a:r>
              <a:rPr lang="en-US" dirty="0" err="1"/>
              <a:t>Alexandr</a:t>
            </a:r>
            <a:r>
              <a:rPr lang="en-US" dirty="0"/>
              <a:t> </a:t>
            </a:r>
            <a:r>
              <a:rPr lang="en-US" dirty="0" err="1"/>
              <a:t>Pyura</a:t>
            </a:r>
            <a:endParaRPr lang="en-US" dirty="0"/>
          </a:p>
          <a:p>
            <a:r>
              <a:rPr lang="en-US" dirty="0" err="1"/>
              <a:t>Serhii</a:t>
            </a:r>
            <a:r>
              <a:rPr lang="en-US" dirty="0"/>
              <a:t> </a:t>
            </a:r>
            <a:r>
              <a:rPr lang="en-US" dirty="0" err="1"/>
              <a:t>Poletykin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STEP </a:t>
            </a:r>
            <a:r>
              <a:rPr lang="en-US" dirty="0"/>
              <a:t>BY STEP GUIDE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Configuring the pipeline</a:t>
            </a:r>
          </a:p>
          <a:p>
            <a:r>
              <a:rPr lang="en-US" dirty="0" smtClean="0"/>
              <a:t>Connecting Pipeline </a:t>
            </a:r>
            <a:r>
              <a:rPr lang="en-US" dirty="0"/>
              <a:t>to Container </a:t>
            </a:r>
            <a:r>
              <a:rPr lang="en-US" dirty="0" smtClean="0"/>
              <a:t>Registry</a:t>
            </a:r>
            <a:endParaRPr lang="en-US" dirty="0"/>
          </a:p>
          <a:p>
            <a:r>
              <a:rPr lang="en-US" dirty="0" smtClean="0"/>
              <a:t>Creating a</a:t>
            </a:r>
            <a:r>
              <a:rPr lang="uk-UA" dirty="0" smtClean="0"/>
              <a:t> 3</a:t>
            </a:r>
            <a:r>
              <a:rPr lang="en-US" dirty="0" smtClean="0"/>
              <a:t> </a:t>
            </a:r>
            <a:r>
              <a:rPr lang="en-US" dirty="0" err="1" smtClean="0"/>
              <a:t>Dockerfiles</a:t>
            </a:r>
            <a:r>
              <a:rPr lang="en-US" dirty="0" smtClean="0"/>
              <a:t> (LB, DB, Web)</a:t>
            </a:r>
            <a:endParaRPr lang="en-US" dirty="0"/>
          </a:p>
          <a:p>
            <a:r>
              <a:rPr lang="en-US" dirty="0" smtClean="0"/>
              <a:t>Configuring </a:t>
            </a:r>
            <a:r>
              <a:rPr lang="en-US" dirty="0"/>
              <a:t>the </a:t>
            </a:r>
            <a:r>
              <a:rPr lang="en-US" dirty="0" smtClean="0"/>
              <a:t>Docker-compose deployment</a:t>
            </a:r>
          </a:p>
          <a:p>
            <a:r>
              <a:rPr lang="en-US" dirty="0"/>
              <a:t>Running the pipeline</a:t>
            </a:r>
          </a:p>
          <a:p>
            <a:r>
              <a:rPr lang="en-US" dirty="0"/>
              <a:t>Open the site URL in a </a:t>
            </a:r>
            <a:r>
              <a:rPr lang="en-US" dirty="0" smtClean="0"/>
              <a:t>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38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371601"/>
            <a:ext cx="10820400" cy="44805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https://github.com/Pazzl/UniversityJava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https://docs.docker.com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https://docs.gitlab.com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https://github.com/sameersbn/docker-mysql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5800" y="1371601"/>
            <a:ext cx="10820400" cy="4643119"/>
          </a:xfrm>
        </p:spPr>
        <p:txBody>
          <a:bodyPr/>
          <a:lstStyle/>
          <a:p>
            <a:r>
              <a:rPr lang="en-US" dirty="0"/>
              <a:t>SUMMARY</a:t>
            </a:r>
          </a:p>
          <a:p>
            <a:r>
              <a:rPr lang="en-US" dirty="0"/>
              <a:t>DECISION DRIVERS</a:t>
            </a:r>
          </a:p>
          <a:p>
            <a:r>
              <a:rPr lang="en-US" dirty="0" smtClean="0"/>
              <a:t>TECHNOLOGY </a:t>
            </a:r>
            <a:r>
              <a:rPr lang="en-US" dirty="0"/>
              <a:t>STACK</a:t>
            </a:r>
            <a:endParaRPr lang="uk-UA" dirty="0"/>
          </a:p>
          <a:p>
            <a:r>
              <a:rPr lang="en-US" dirty="0"/>
              <a:t>ENVIRONMENT DIAGRAM</a:t>
            </a:r>
            <a:endParaRPr lang="uk-UA" dirty="0"/>
          </a:p>
          <a:p>
            <a:r>
              <a:rPr lang="en-US" dirty="0"/>
              <a:t>DEPLOYMENT </a:t>
            </a:r>
            <a:r>
              <a:rPr lang="en-US" dirty="0" smtClean="0"/>
              <a:t>VIEW</a:t>
            </a:r>
          </a:p>
          <a:p>
            <a:r>
              <a:rPr lang="en-US" dirty="0"/>
              <a:t>SCHEMA DB</a:t>
            </a:r>
            <a:endParaRPr lang="uk-UA" dirty="0"/>
          </a:p>
          <a:p>
            <a:r>
              <a:rPr lang="en-US" dirty="0" smtClean="0"/>
              <a:t>TASK </a:t>
            </a:r>
            <a:r>
              <a:rPr lang="en-US" dirty="0"/>
              <a:t>DECOMPOSITION</a:t>
            </a:r>
            <a:endParaRPr lang="uk-UA" dirty="0"/>
          </a:p>
          <a:p>
            <a:r>
              <a:rPr lang="en-US" dirty="0"/>
              <a:t>QUESTIONS</a:t>
            </a:r>
            <a:endParaRPr lang="uk-UA" dirty="0"/>
          </a:p>
          <a:p>
            <a:r>
              <a:rPr lang="en-US" dirty="0"/>
              <a:t>REFERENCES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6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Connect Container Registry </a:t>
            </a:r>
            <a:r>
              <a:rPr lang="en-US" dirty="0" smtClean="0"/>
              <a:t>for </a:t>
            </a:r>
            <a:r>
              <a:rPr lang="en-US" dirty="0"/>
              <a:t>publishing Docker images.</a:t>
            </a:r>
          </a:p>
          <a:p>
            <a:r>
              <a:rPr lang="en-US" dirty="0"/>
              <a:t>Prepare a </a:t>
            </a:r>
            <a:r>
              <a:rPr lang="en-US" dirty="0" smtClean="0"/>
              <a:t>Java sample </a:t>
            </a:r>
            <a:r>
              <a:rPr lang="en-US" dirty="0"/>
              <a:t>application for deployment into Docker </a:t>
            </a:r>
            <a:r>
              <a:rPr lang="en-US" dirty="0" smtClean="0"/>
              <a:t>Container.</a:t>
            </a:r>
          </a:p>
          <a:p>
            <a:r>
              <a:rPr lang="en-US" dirty="0" smtClean="0"/>
              <a:t>Use Docker-compose for deployment infrastructure.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DRIVERS</a:t>
            </a:r>
            <a:endParaRPr lang="uk-U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Business </a:t>
            </a:r>
            <a:r>
              <a:rPr lang="en-US" b="1" dirty="0" smtClean="0"/>
              <a:t>goals</a:t>
            </a:r>
            <a:r>
              <a:rPr lang="uk-UA" b="1" dirty="0" smtClean="0"/>
              <a:t>:</a:t>
            </a:r>
          </a:p>
          <a:p>
            <a:pPr lvl="0"/>
            <a:r>
              <a:rPr lang="en-US" dirty="0" err="1" smtClean="0"/>
              <a:t>Univercity</a:t>
            </a:r>
            <a:r>
              <a:rPr lang="en-US" dirty="0" smtClean="0"/>
              <a:t> App </a:t>
            </a:r>
            <a:r>
              <a:rPr lang="en-US" dirty="0"/>
              <a:t>should be delivered in 3 </a:t>
            </a:r>
            <a:r>
              <a:rPr lang="en-US" dirty="0" smtClean="0"/>
              <a:t>weeks</a:t>
            </a:r>
            <a:endParaRPr lang="ru-RU" dirty="0"/>
          </a:p>
          <a:p>
            <a:pPr lvl="0"/>
            <a:r>
              <a:rPr lang="en-US" dirty="0" smtClean="0"/>
              <a:t>Implement </a:t>
            </a:r>
            <a:r>
              <a:rPr lang="en-US" dirty="0"/>
              <a:t>DevOps best </a:t>
            </a:r>
            <a:r>
              <a:rPr lang="en-US" dirty="0" smtClean="0"/>
              <a:t>practices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Constraints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Gitlab</a:t>
            </a:r>
            <a:endParaRPr lang="ru-RU" dirty="0"/>
          </a:p>
          <a:p>
            <a:r>
              <a:rPr lang="en-US" dirty="0" smtClean="0"/>
              <a:t>Using containers</a:t>
            </a:r>
          </a:p>
          <a:p>
            <a:r>
              <a:rPr lang="en-US" dirty="0" smtClean="0"/>
              <a:t>3 week limitation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95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STACK</a:t>
            </a:r>
            <a:endParaRPr lang="uk-U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281723"/>
            <a:ext cx="10820400" cy="5150340"/>
          </a:xfrm>
        </p:spPr>
        <p:txBody>
          <a:bodyPr/>
          <a:lstStyle/>
          <a:p>
            <a:r>
              <a:rPr lang="en-US" dirty="0" err="1" smtClean="0"/>
              <a:t>Gitlab</a:t>
            </a:r>
            <a:r>
              <a:rPr lang="en-US" dirty="0" smtClean="0"/>
              <a:t> 12.5</a:t>
            </a:r>
          </a:p>
          <a:p>
            <a:r>
              <a:rPr lang="en-US" dirty="0" err="1"/>
              <a:t>Debian</a:t>
            </a:r>
            <a:r>
              <a:rPr lang="en-US" dirty="0"/>
              <a:t> 10.2</a:t>
            </a:r>
          </a:p>
          <a:p>
            <a:r>
              <a:rPr lang="en-US" dirty="0" smtClean="0"/>
              <a:t>Backend</a:t>
            </a:r>
            <a:r>
              <a:rPr lang="en-US" dirty="0"/>
              <a:t>: Java </a:t>
            </a:r>
            <a:r>
              <a:rPr lang="en-US" dirty="0" smtClean="0"/>
              <a:t>8</a:t>
            </a:r>
          </a:p>
          <a:p>
            <a:r>
              <a:rPr lang="en-US" dirty="0"/>
              <a:t>RDBMS: </a:t>
            </a:r>
            <a:r>
              <a:rPr lang="pt-BR" dirty="0" smtClean="0"/>
              <a:t>MySQL 5.7.28</a:t>
            </a:r>
          </a:p>
          <a:p>
            <a:r>
              <a:rPr lang="en-US" dirty="0" smtClean="0"/>
              <a:t>Docker 19.03.5</a:t>
            </a:r>
            <a:endParaRPr lang="ru-RU" dirty="0" smtClean="0"/>
          </a:p>
          <a:p>
            <a:r>
              <a:rPr lang="en-US" dirty="0" smtClean="0"/>
              <a:t>Nginx </a:t>
            </a:r>
            <a:r>
              <a:rPr lang="ru-RU" dirty="0" smtClean="0"/>
              <a:t>1.17.6</a:t>
            </a:r>
            <a:endParaRPr lang="en-US" dirty="0" smtClean="0"/>
          </a:p>
          <a:p>
            <a:r>
              <a:rPr lang="en-US" dirty="0"/>
              <a:t>Tomcat </a:t>
            </a:r>
            <a:r>
              <a:rPr lang="en-US" dirty="0" smtClean="0"/>
              <a:t>9.0.30</a:t>
            </a:r>
            <a:endParaRPr lang="ru-RU" dirty="0" smtClean="0"/>
          </a:p>
          <a:p>
            <a:r>
              <a:rPr lang="en-US" dirty="0" smtClean="0"/>
              <a:t>Docker-compose 1.25.0</a:t>
            </a:r>
            <a:endParaRPr lang="ru-RU" dirty="0" smtClean="0"/>
          </a:p>
          <a:p>
            <a:r>
              <a:rPr lang="en-US" dirty="0" smtClean="0"/>
              <a:t>Docker-</a:t>
            </a:r>
            <a:r>
              <a:rPr lang="en-US" dirty="0" err="1" smtClean="0"/>
              <a:t>py</a:t>
            </a:r>
            <a:r>
              <a:rPr lang="en-US" dirty="0" smtClean="0"/>
              <a:t> 4.1.0</a:t>
            </a:r>
            <a:endParaRPr lang="ru-RU" dirty="0" smtClean="0"/>
          </a:p>
          <a:p>
            <a:r>
              <a:rPr lang="en-US" dirty="0" err="1"/>
              <a:t>CPython</a:t>
            </a:r>
            <a:r>
              <a:rPr lang="en-US" dirty="0"/>
              <a:t> </a:t>
            </a:r>
            <a:r>
              <a:rPr lang="en-US" dirty="0" smtClean="0"/>
              <a:t>3.7.4</a:t>
            </a:r>
            <a:endParaRPr lang="ru-RU" dirty="0" smtClean="0"/>
          </a:p>
          <a:p>
            <a:r>
              <a:rPr lang="en-US" dirty="0" smtClean="0"/>
              <a:t>OpenSSL 1.1.0l</a:t>
            </a:r>
            <a:endParaRPr lang="ru-RU" dirty="0" smtClean="0"/>
          </a:p>
          <a:p>
            <a:r>
              <a:rPr lang="en-US" dirty="0" smtClean="0"/>
              <a:t>Vagrant 2.2.6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9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 DIAGRAM</a:t>
            </a:r>
            <a:endParaRPr lang="uk-UA" dirty="0"/>
          </a:p>
        </p:txBody>
      </p:sp>
      <p:pic>
        <p:nvPicPr>
          <p:cNvPr id="1026" name="Picture 2" descr="E:\work\SoftServe\Demo-2\ENVIRONMENT_SCHEM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9" y="1272171"/>
            <a:ext cx="10951126" cy="464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4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DEPLOYMENT VIEW</a:t>
            </a:r>
            <a:endParaRPr lang="uk-UA" sz="2800" dirty="0"/>
          </a:p>
        </p:txBody>
      </p:sp>
      <p:sp>
        <p:nvSpPr>
          <p:cNvPr id="3" name="AutoShape 2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Conceptual diagram of CI/CD pipeline showing how developers and end users interact with the applicatio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E:\work\SoftServe\Demo-2\Deploymen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048" y="1039447"/>
            <a:ext cx="7835461" cy="570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8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DECOMPOSITION</a:t>
            </a:r>
            <a:endParaRPr lang="uk-U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Prepare a Java sample </a:t>
            </a:r>
            <a:r>
              <a:rPr lang="en-US" dirty="0" smtClean="0"/>
              <a:t>application with RDBMS</a:t>
            </a:r>
          </a:p>
          <a:p>
            <a:r>
              <a:rPr lang="en-US" dirty="0" smtClean="0"/>
              <a:t>Create CI/CD pipeline in </a:t>
            </a:r>
            <a:r>
              <a:rPr lang="en-US" dirty="0" err="1" smtClean="0"/>
              <a:t>Gitlab</a:t>
            </a:r>
            <a:endParaRPr lang="ru-RU" dirty="0" smtClean="0"/>
          </a:p>
          <a:p>
            <a:r>
              <a:rPr lang="en-US" dirty="0" smtClean="0"/>
              <a:t>Prepare</a:t>
            </a:r>
            <a:r>
              <a:rPr lang="ru-RU" dirty="0" smtClean="0"/>
              <a:t> </a:t>
            </a:r>
            <a:r>
              <a:rPr lang="en-US" dirty="0" err="1" smtClean="0"/>
              <a:t>Dockerfiles</a:t>
            </a:r>
            <a:r>
              <a:rPr lang="en-US" dirty="0" smtClean="0"/>
              <a:t> </a:t>
            </a:r>
            <a:r>
              <a:rPr lang="en-US" dirty="0"/>
              <a:t>for the </a:t>
            </a:r>
            <a:r>
              <a:rPr lang="en-US" dirty="0" err="1" smtClean="0"/>
              <a:t>TomCat</a:t>
            </a:r>
            <a:r>
              <a:rPr lang="en-US" dirty="0" smtClean="0"/>
              <a:t>, MySQL and Nginx containers</a:t>
            </a:r>
            <a:endParaRPr lang="ru-RU" dirty="0" smtClean="0"/>
          </a:p>
          <a:p>
            <a:r>
              <a:rPr lang="en-US" dirty="0" smtClean="0"/>
              <a:t>Upload images into </a:t>
            </a:r>
            <a:r>
              <a:rPr lang="en-US" dirty="0" err="1" smtClean="0"/>
              <a:t>Dockerhub</a:t>
            </a:r>
            <a:endParaRPr lang="en-US" dirty="0"/>
          </a:p>
          <a:p>
            <a:r>
              <a:rPr lang="en-US" dirty="0" smtClean="0"/>
              <a:t>Prepare</a:t>
            </a:r>
            <a:r>
              <a:rPr lang="ru-RU" dirty="0" smtClean="0"/>
              <a:t> </a:t>
            </a:r>
            <a:r>
              <a:rPr lang="en-US" dirty="0" err="1"/>
              <a:t>docker-compose.yml</a:t>
            </a:r>
            <a:r>
              <a:rPr lang="en-US" dirty="0" smtClean="0"/>
              <a:t> for </a:t>
            </a:r>
            <a:r>
              <a:rPr lang="en-US" dirty="0"/>
              <a:t>the </a:t>
            </a:r>
            <a:r>
              <a:rPr lang="en-US" dirty="0" smtClean="0"/>
              <a:t>deployment infrastructure</a:t>
            </a:r>
          </a:p>
          <a:p>
            <a:r>
              <a:rPr lang="en-US" dirty="0" smtClean="0"/>
              <a:t>Run pipeline</a:t>
            </a:r>
          </a:p>
          <a:p>
            <a:r>
              <a:rPr lang="en-US" dirty="0" smtClean="0"/>
              <a:t>Run </a:t>
            </a:r>
            <a:r>
              <a:rPr lang="en-US" dirty="0"/>
              <a:t>deployed </a:t>
            </a:r>
            <a:r>
              <a:rPr lang="en-US" dirty="0" smtClean="0"/>
              <a:t>application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40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DB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work\SoftServe\Demo-2\db_sche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7" y="2407139"/>
            <a:ext cx="11543879" cy="296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11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 THEME">
  <a:themeElements>
    <a:clrScheme name="SOFTSERV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Custom 1">
      <a:majorFont>
        <a:latin typeface="Proxima Nova Black"/>
        <a:ea typeface=""/>
        <a:cs typeface=""/>
      </a:majorFont>
      <a:minorFont>
        <a:latin typeface="Open Sans"/>
        <a:ea typeface=""/>
        <a:cs typeface="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7" id="{EDBDD289-3946-6C44-95DC-76383EF7028A}" vid="{6D763B00-EF50-F542-BB8F-59F84E5659F4}"/>
    </a:ext>
  </a:extLst>
</a:theme>
</file>

<file path=ppt/theme/theme2.xml><?xml version="1.0" encoding="utf-8"?>
<a:theme xmlns:a="http://schemas.openxmlformats.org/drawingml/2006/main" name="LIGHT-THEME">
  <a:themeElements>
    <a:clrScheme name="SOFTSERV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188"/>
      </a:accent1>
      <a:accent2>
        <a:srgbClr val="9F26B5"/>
      </a:accent2>
      <a:accent3>
        <a:srgbClr val="4E5FAB"/>
      </a:accent3>
      <a:accent4>
        <a:srgbClr val="95D600"/>
      </a:accent4>
      <a:accent5>
        <a:srgbClr val="D41B5D"/>
      </a:accent5>
      <a:accent6>
        <a:srgbClr val="00A6CE"/>
      </a:accent6>
      <a:hlink>
        <a:srgbClr val="00A6CE"/>
      </a:hlink>
      <a:folHlink>
        <a:srgbClr val="4E5FAB"/>
      </a:folHlink>
    </a:clrScheme>
    <a:fontScheme name="Офі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7" id="{EDBDD289-3946-6C44-95DC-76383EF7028A}" vid="{C0B500B5-796F-C947-88F5-A479E632DC7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Powershell Basics</Template>
  <TotalTime>10099</TotalTime>
  <Words>219</Words>
  <Application>Microsoft Office PowerPoint</Application>
  <PresentationFormat>Произвольный</PresentationFormat>
  <Paragraphs>67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DARK THEME</vt:lpstr>
      <vt:lpstr>LIGHT-THEME</vt:lpstr>
      <vt:lpstr>Docker Compose deploy via Gitlab</vt:lpstr>
      <vt:lpstr>AGENDA</vt:lpstr>
      <vt:lpstr>SUMMARY</vt:lpstr>
      <vt:lpstr>DECISION DRIVERS</vt:lpstr>
      <vt:lpstr>TECHNOLOGY STACK</vt:lpstr>
      <vt:lpstr>ENVIRONMENT DIAGRAM</vt:lpstr>
      <vt:lpstr>DEPLOYMENT VIEW</vt:lpstr>
      <vt:lpstr>TASK DECOMPOSITION</vt:lpstr>
      <vt:lpstr>SCHEMA DB</vt:lpstr>
      <vt:lpstr>1. STEP BY STEP GUIDE</vt:lpstr>
      <vt:lpstr>QUESTIONS?</vt:lpstr>
      <vt:lpstr>REFERENCES</vt:lpstr>
    </vt:vector>
  </TitlesOfParts>
  <Company>SoftServe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MSBUILD BASICS</dc:title>
  <dc:creator>Dmytro Dima Klevakin</dc:creator>
  <cp:lastModifiedBy>Oleg</cp:lastModifiedBy>
  <cp:revision>110</cp:revision>
  <dcterms:created xsi:type="dcterms:W3CDTF">2018-11-16T14:30:19Z</dcterms:created>
  <dcterms:modified xsi:type="dcterms:W3CDTF">2019-12-23T22:43:09Z</dcterms:modified>
</cp:coreProperties>
</file>