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6" r:id="rId2"/>
  </p:sldMasterIdLst>
  <p:notesMasterIdLst>
    <p:notesMasterId r:id="rId15"/>
  </p:notesMasterIdLst>
  <p:sldIdLst>
    <p:sldId id="256" r:id="rId3"/>
    <p:sldId id="257" r:id="rId4"/>
    <p:sldId id="267" r:id="rId5"/>
    <p:sldId id="268" r:id="rId6"/>
    <p:sldId id="269" r:id="rId7"/>
    <p:sldId id="271" r:id="rId8"/>
    <p:sldId id="272" r:id="rId9"/>
    <p:sldId id="274" r:id="rId10"/>
    <p:sldId id="278" r:id="rId11"/>
    <p:sldId id="276" r:id="rId12"/>
    <p:sldId id="265" r:id="rId13"/>
    <p:sldId id="25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2" autoAdjust="0"/>
    <p:restoredTop sz="95297" autoAdjust="0"/>
  </p:normalViewPr>
  <p:slideViewPr>
    <p:cSldViewPr snapToGrid="0">
      <p:cViewPr varScale="1">
        <p:scale>
          <a:sx n="74" d="100"/>
          <a:sy n="74" d="100"/>
        </p:scale>
        <p:origin x="-55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AAF5E3-C68F-4222-95E6-BCE996FC1B0D}" type="datetimeFigureOut">
              <a:rPr lang="uk-UA" smtClean="0"/>
              <a:t>05.02.2020</a:t>
            </a:fld>
            <a:endParaRPr lang="uk-U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AA48C4-A0C5-4E4B-9A59-3808F60CCD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51407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A48C4-A0C5-4E4B-9A59-3808F60CCD63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03254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-SLIDE-DARK-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-208308" y="174928"/>
            <a:ext cx="12390783" cy="6683071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lnSpc>
                <a:spcPts val="11000"/>
              </a:lnSpc>
              <a:defRPr sz="1500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TO</a:t>
            </a:r>
            <a:r>
              <a:rPr lang="uk-UA" dirty="0"/>
              <a:t> </a:t>
            </a:r>
            <a:r>
              <a:rPr lang="en-US" dirty="0"/>
              <a:t>BE</a:t>
            </a:r>
            <a:r>
              <a:rPr lang="uk-UA" dirty="0"/>
              <a:t> </a:t>
            </a:r>
            <a:r>
              <a:rPr lang="en-US" dirty="0"/>
              <a:t>CAPI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TALIZED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5915025"/>
            <a:ext cx="3467100" cy="295275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2000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by Speaker</a:t>
            </a:r>
          </a:p>
        </p:txBody>
      </p:sp>
    </p:spTree>
    <p:extLst>
      <p:ext uri="{BB962C8B-B14F-4D97-AF65-F5344CB8AC3E}">
        <p14:creationId xmlns:p14="http://schemas.microsoft.com/office/powerpoint/2010/main" val="1595345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WIDE-PHOTOT-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</p:spPr>
        <p:txBody>
          <a:bodyPr lIns="0"/>
          <a:lstStyle>
            <a:lvl1pPr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CLICK TO EDIT THE TITLE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2057400"/>
            <a:ext cx="12192000" cy="4800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</p:spTree>
    <p:extLst>
      <p:ext uri="{BB962C8B-B14F-4D97-AF65-F5344CB8AC3E}">
        <p14:creationId xmlns:p14="http://schemas.microsoft.com/office/powerpoint/2010/main" val="43093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-LEFT-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210300" y="2743200"/>
            <a:ext cx="5295900" cy="27432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210300" y="1371601"/>
            <a:ext cx="5295900" cy="1371600"/>
          </a:xfrm>
          <a:prstGeom prst="rect">
            <a:avLst/>
          </a:prstGeom>
        </p:spPr>
        <p:txBody>
          <a:bodyPr lIns="0"/>
          <a:lstStyle>
            <a:lvl1pPr>
              <a:lnSpc>
                <a:spcPct val="80000"/>
              </a:lnSpc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 BE CAPITALIZED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295900" cy="685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</p:spTree>
    <p:extLst>
      <p:ext uri="{BB962C8B-B14F-4D97-AF65-F5344CB8AC3E}">
        <p14:creationId xmlns:p14="http://schemas.microsoft.com/office/powerpoint/2010/main" val="1617071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SCRIPTION-PHOTO-RIGHT-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85800" y="1382486"/>
            <a:ext cx="3467100" cy="1913709"/>
          </a:xfrm>
          <a:prstGeom prst="rect">
            <a:avLst/>
          </a:prstGeom>
        </p:spPr>
        <p:txBody>
          <a:bodyPr lIns="0"/>
          <a:lstStyle>
            <a:lvl1pPr>
              <a:lnSpc>
                <a:spcPct val="80000"/>
              </a:lnSpc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BE</a:t>
            </a:r>
            <a:r>
              <a:rPr lang="uk-UA" dirty="0"/>
              <a:t> С</a:t>
            </a:r>
            <a:r>
              <a:rPr lang="en-US" dirty="0"/>
              <a:t>APITA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LIZED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381500" y="1371600"/>
            <a:ext cx="7124700" cy="4114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85800" y="3429000"/>
            <a:ext cx="3467100" cy="20574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</p:txBody>
      </p:sp>
    </p:spTree>
    <p:extLst>
      <p:ext uri="{BB962C8B-B14F-4D97-AF65-F5344CB8AC3E}">
        <p14:creationId xmlns:p14="http://schemas.microsoft.com/office/powerpoint/2010/main" val="631970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IDE-CHART-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</p:spPr>
        <p:txBody>
          <a:bodyPr lIns="0"/>
          <a:lstStyle>
            <a:lvl1pPr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 BE CAPITALIZED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1"/>
          </p:nvPr>
        </p:nvSpPr>
        <p:spPr>
          <a:xfrm>
            <a:off x="685800" y="2057400"/>
            <a:ext cx="10820400" cy="3429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3917077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-LEFT-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85800" y="1382486"/>
            <a:ext cx="3467100" cy="1913709"/>
          </a:xfrm>
          <a:prstGeom prst="rect">
            <a:avLst/>
          </a:prstGeom>
        </p:spPr>
        <p:txBody>
          <a:bodyPr lIns="0"/>
          <a:lstStyle>
            <a:lvl1pPr>
              <a:lnSpc>
                <a:spcPct val="80000"/>
              </a:lnSpc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BE CAPITA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LIZED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85800" y="3429000"/>
            <a:ext cx="3467100" cy="20574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3"/>
          </p:nvPr>
        </p:nvSpPr>
        <p:spPr>
          <a:xfrm>
            <a:off x="4381500" y="1371600"/>
            <a:ext cx="7124700" cy="4114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2756452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D3D69F6-25A4-4E1B-8EEF-68BEE44209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Підзаголовок 2">
            <a:extLst>
              <a:ext uri="{FF2B5EF4-FFF2-40B4-BE49-F238E27FC236}">
                <a16:creationId xmlns="" xmlns:a16="http://schemas.microsoft.com/office/drawing/2014/main" id="{B3F1CDBD-E23C-4476-BD17-D5B05D93D6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="" xmlns:a16="http://schemas.microsoft.com/office/drawing/2014/main" id="{B26D2529-CA52-4623-B181-02E763925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DB587-80AC-4E18-B419-745BCD804A63}" type="datetimeFigureOut">
              <a:rPr lang="uk-UA" smtClean="0"/>
              <a:t>05.02.2020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="" xmlns:a16="http://schemas.microsoft.com/office/drawing/2014/main" id="{47E7E19D-841D-458B-9731-EE70D8C88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="" xmlns:a16="http://schemas.microsoft.com/office/drawing/2014/main" id="{A1ABA806-64A1-4AE7-8060-B950D38CE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FCC6D-0CE8-4D44-80DC-E09E756F11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48547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-SLIDE-LIGH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-208308" y="174928"/>
            <a:ext cx="12390783" cy="6683071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lnSpc>
                <a:spcPts val="11000"/>
              </a:lnSpc>
              <a:defRPr sz="1500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TO</a:t>
            </a:r>
            <a:r>
              <a:rPr lang="uk-UA" dirty="0"/>
              <a:t> </a:t>
            </a:r>
            <a:r>
              <a:rPr lang="en-US" dirty="0"/>
              <a:t>BE</a:t>
            </a:r>
            <a:r>
              <a:rPr lang="uk-UA" dirty="0"/>
              <a:t> </a:t>
            </a:r>
            <a:r>
              <a:rPr lang="en-US" dirty="0"/>
              <a:t>CAPI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TALIZED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5915025"/>
            <a:ext cx="3467100" cy="295275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2000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by Speaker</a:t>
            </a:r>
          </a:p>
        </p:txBody>
      </p:sp>
    </p:spTree>
    <p:extLst>
      <p:ext uri="{BB962C8B-B14F-4D97-AF65-F5344CB8AC3E}">
        <p14:creationId xmlns:p14="http://schemas.microsoft.com/office/powerpoint/2010/main" val="20297980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-SLIDE-LIGH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685801" y="685799"/>
            <a:ext cx="10820400" cy="4800601"/>
          </a:xfrm>
          <a:prstGeom prst="rect">
            <a:avLst/>
          </a:prstGeom>
        </p:spPr>
        <p:txBody>
          <a:bodyPr lIns="0" anchor="t">
            <a:noAutofit/>
          </a:bodyPr>
          <a:lstStyle>
            <a:lvl1pPr>
              <a:lnSpc>
                <a:spcPts val="11000"/>
              </a:lnSpc>
              <a:defRPr sz="1250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 BE CAPITALIZED</a:t>
            </a:r>
          </a:p>
        </p:txBody>
      </p:sp>
      <p:sp>
        <p:nvSpPr>
          <p:cNvPr id="4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5915025"/>
            <a:ext cx="3467100" cy="295275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2000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by Speaker</a:t>
            </a:r>
          </a:p>
        </p:txBody>
      </p:sp>
    </p:spTree>
    <p:extLst>
      <p:ext uri="{BB962C8B-B14F-4D97-AF65-F5344CB8AC3E}">
        <p14:creationId xmlns:p14="http://schemas.microsoft.com/office/powerpoint/2010/main" val="35031945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-ONE-COLUMN-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</p:spPr>
        <p:txBody>
          <a:bodyPr lIns="0"/>
          <a:lstStyle>
            <a:lvl1pPr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 BE CAPITALIZED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2057400"/>
            <a:ext cx="10820400" cy="34290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</p:spTree>
    <p:extLst>
      <p:ext uri="{BB962C8B-B14F-4D97-AF65-F5344CB8AC3E}">
        <p14:creationId xmlns:p14="http://schemas.microsoft.com/office/powerpoint/2010/main" val="17745122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-TWO-COLUMNS-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</p:spPr>
        <p:txBody>
          <a:bodyPr lIns="0"/>
          <a:lstStyle>
            <a:lvl1pPr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 BE CAPITALIZED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2057400"/>
            <a:ext cx="5174998" cy="34290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6330696" y="2057400"/>
            <a:ext cx="5175504" cy="34290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</p:spTree>
    <p:extLst>
      <p:ext uri="{BB962C8B-B14F-4D97-AF65-F5344CB8AC3E}">
        <p14:creationId xmlns:p14="http://schemas.microsoft.com/office/powerpoint/2010/main" val="164329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-SLIDE-DARK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685801" y="685799"/>
            <a:ext cx="10820400" cy="4800601"/>
          </a:xfrm>
          <a:prstGeom prst="rect">
            <a:avLst/>
          </a:prstGeom>
        </p:spPr>
        <p:txBody>
          <a:bodyPr lIns="0" anchor="t">
            <a:noAutofit/>
          </a:bodyPr>
          <a:lstStyle>
            <a:lvl1pPr>
              <a:lnSpc>
                <a:spcPts val="11000"/>
              </a:lnSpc>
              <a:defRPr sz="1250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 BE CAPITALIZED</a:t>
            </a:r>
          </a:p>
        </p:txBody>
      </p:sp>
      <p:sp>
        <p:nvSpPr>
          <p:cNvPr id="4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5915025"/>
            <a:ext cx="3467100" cy="295275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2000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by Speaker</a:t>
            </a:r>
          </a:p>
        </p:txBody>
      </p:sp>
    </p:spTree>
    <p:extLst>
      <p:ext uri="{BB962C8B-B14F-4D97-AF65-F5344CB8AC3E}">
        <p14:creationId xmlns:p14="http://schemas.microsoft.com/office/powerpoint/2010/main" val="8802721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-THREE-COLUMNS-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</p:spPr>
        <p:txBody>
          <a:bodyPr lIns="0"/>
          <a:lstStyle>
            <a:lvl1pPr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 BE CAPITALIZED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2057400"/>
            <a:ext cx="3467100" cy="34290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363212" y="2057400"/>
            <a:ext cx="3465576" cy="34290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8039100" y="2057400"/>
            <a:ext cx="3467100" cy="34290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</p:spTree>
    <p:extLst>
      <p:ext uri="{BB962C8B-B14F-4D97-AF65-F5344CB8AC3E}">
        <p14:creationId xmlns:p14="http://schemas.microsoft.com/office/powerpoint/2010/main" val="22689514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-DESCRIPTION-SIDETEXT-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381500" y="1382486"/>
            <a:ext cx="7124700" cy="4103914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85800" y="1382486"/>
            <a:ext cx="3467100" cy="1913709"/>
          </a:xfrm>
          <a:prstGeom prst="rect">
            <a:avLst/>
          </a:prstGeom>
        </p:spPr>
        <p:txBody>
          <a:bodyPr lIns="0"/>
          <a:lstStyle>
            <a:lvl1pPr>
              <a:lnSpc>
                <a:spcPct val="80000"/>
              </a:lnSpc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BE CAPITA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LIZED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429001"/>
            <a:ext cx="3467100" cy="20574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</p:spTree>
    <p:extLst>
      <p:ext uri="{BB962C8B-B14F-4D97-AF65-F5344CB8AC3E}">
        <p14:creationId xmlns:p14="http://schemas.microsoft.com/office/powerpoint/2010/main" val="5438679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-SIDETEXT-PROCESS-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381500" y="1377043"/>
            <a:ext cx="7124700" cy="2051957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85800" y="1377043"/>
            <a:ext cx="3467100" cy="2051957"/>
          </a:xfrm>
          <a:prstGeom prst="rect">
            <a:avLst/>
          </a:prstGeom>
        </p:spPr>
        <p:txBody>
          <a:bodyPr lIns="0"/>
          <a:lstStyle>
            <a:lvl1pPr>
              <a:lnSpc>
                <a:spcPct val="80000"/>
              </a:lnSpc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BE CAPITA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LIZED</a:t>
            </a:r>
          </a:p>
        </p:txBody>
      </p:sp>
      <p:sp>
        <p:nvSpPr>
          <p:cNvPr id="4" name="Oval 3"/>
          <p:cNvSpPr/>
          <p:nvPr/>
        </p:nvSpPr>
        <p:spPr>
          <a:xfrm>
            <a:off x="917664" y="3638007"/>
            <a:ext cx="1598024" cy="15980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113586" y="3638007"/>
            <a:ext cx="1598024" cy="15980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309508" y="3638007"/>
            <a:ext cx="1598024" cy="15980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505429" y="3638007"/>
            <a:ext cx="1598024" cy="15980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9701348" y="3638007"/>
            <a:ext cx="1598024" cy="15980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700337" y="4437019"/>
            <a:ext cx="228600" cy="0"/>
          </a:xfrm>
          <a:prstGeom prst="straightConnector1">
            <a:avLst/>
          </a:prstGeom>
          <a:ln w="19050">
            <a:solidFill>
              <a:schemeClr val="bg1">
                <a:lumMod val="65000"/>
                <a:lumOff val="35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896259" y="4437019"/>
            <a:ext cx="228600" cy="0"/>
          </a:xfrm>
          <a:prstGeom prst="straightConnector1">
            <a:avLst/>
          </a:prstGeom>
          <a:ln w="19050">
            <a:solidFill>
              <a:schemeClr val="bg1">
                <a:lumMod val="65000"/>
                <a:lumOff val="35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092181" y="4437019"/>
            <a:ext cx="228600" cy="0"/>
          </a:xfrm>
          <a:prstGeom prst="straightConnector1">
            <a:avLst/>
          </a:prstGeom>
          <a:ln w="19050">
            <a:solidFill>
              <a:schemeClr val="bg1">
                <a:lumMod val="65000"/>
                <a:lumOff val="35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9288101" y="4437019"/>
            <a:ext cx="228600" cy="0"/>
          </a:xfrm>
          <a:prstGeom prst="straightConnector1">
            <a:avLst/>
          </a:prstGeom>
          <a:ln w="19050">
            <a:solidFill>
              <a:schemeClr val="bg1">
                <a:lumMod val="65000"/>
                <a:lumOff val="35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045028" y="4040777"/>
            <a:ext cx="1349829" cy="809897"/>
          </a:xfrm>
          <a:prstGeom prst="rect">
            <a:avLst/>
          </a:prstGeom>
        </p:spPr>
        <p:txBody>
          <a:bodyPr lIns="0"/>
          <a:lstStyle>
            <a:lvl1pPr marL="0" indent="0" algn="ctr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247481" y="4040777"/>
            <a:ext cx="1349829" cy="809897"/>
          </a:xfrm>
          <a:prstGeom prst="rect">
            <a:avLst/>
          </a:prstGeom>
        </p:spPr>
        <p:txBody>
          <a:bodyPr lIns="0"/>
          <a:lstStyle>
            <a:lvl1pPr marL="0" indent="0" algn="ctr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</p:txBody>
      </p:sp>
      <p:sp>
        <p:nvSpPr>
          <p:cNvPr id="23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5433605" y="4040777"/>
            <a:ext cx="1349829" cy="809897"/>
          </a:xfrm>
          <a:prstGeom prst="rect">
            <a:avLst/>
          </a:prstGeom>
        </p:spPr>
        <p:txBody>
          <a:bodyPr lIns="0"/>
          <a:lstStyle>
            <a:lvl1pPr marL="0" indent="0" algn="ctr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7639324" y="4040777"/>
            <a:ext cx="1349829" cy="809897"/>
          </a:xfrm>
          <a:prstGeom prst="rect">
            <a:avLst/>
          </a:prstGeom>
        </p:spPr>
        <p:txBody>
          <a:bodyPr lIns="0"/>
          <a:lstStyle>
            <a:lvl1pPr marL="0" indent="0" algn="ctr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</p:txBody>
      </p:sp>
      <p:sp>
        <p:nvSpPr>
          <p:cNvPr id="25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9825445" y="4040777"/>
            <a:ext cx="1349829" cy="809897"/>
          </a:xfrm>
          <a:prstGeom prst="rect">
            <a:avLst/>
          </a:prstGeom>
        </p:spPr>
        <p:txBody>
          <a:bodyPr lIns="0"/>
          <a:lstStyle>
            <a:lvl1pPr marL="0" indent="0" algn="ctr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</p:spTree>
    <p:extLst>
      <p:ext uri="{BB962C8B-B14F-4D97-AF65-F5344CB8AC3E}">
        <p14:creationId xmlns:p14="http://schemas.microsoft.com/office/powerpoint/2010/main" val="41709108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-TIMELINE-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2057400"/>
            <a:ext cx="1466850" cy="809897"/>
          </a:xfrm>
          <a:prstGeom prst="rect">
            <a:avLst/>
          </a:prstGeom>
        </p:spPr>
        <p:txBody>
          <a:bodyPr lIns="0"/>
          <a:lstStyle>
            <a:lvl1pPr marL="0" indent="0" algn="l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</p:spPr>
        <p:txBody>
          <a:bodyPr lIns="0"/>
          <a:lstStyle>
            <a:lvl1pPr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 BE CAPITALIZED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-28575" y="2743200"/>
            <a:ext cx="122529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617220" y="2674620"/>
            <a:ext cx="137160" cy="1371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827020" y="2674620"/>
            <a:ext cx="137160" cy="1371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036820" y="2674620"/>
            <a:ext cx="137160" cy="1371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246620" y="2674620"/>
            <a:ext cx="137160" cy="1371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9456420" y="2674620"/>
            <a:ext cx="137160" cy="1371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2895600" y="2057400"/>
            <a:ext cx="1466850" cy="809897"/>
          </a:xfrm>
          <a:prstGeom prst="rect">
            <a:avLst/>
          </a:prstGeom>
        </p:spPr>
        <p:txBody>
          <a:bodyPr lIns="0"/>
          <a:lstStyle>
            <a:lvl1pPr marL="0" indent="0" algn="l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5114925" y="2057400"/>
            <a:ext cx="1466850" cy="809897"/>
          </a:xfrm>
          <a:prstGeom prst="rect">
            <a:avLst/>
          </a:prstGeom>
        </p:spPr>
        <p:txBody>
          <a:bodyPr lIns="0"/>
          <a:lstStyle>
            <a:lvl1pPr marL="0" indent="0" algn="l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32" name="Text Placeholder 6"/>
          <p:cNvSpPr>
            <a:spLocks noGrp="1"/>
          </p:cNvSpPr>
          <p:nvPr>
            <p:ph type="body" sz="quarter" idx="20" hasCustomPrompt="1"/>
          </p:nvPr>
        </p:nvSpPr>
        <p:spPr>
          <a:xfrm>
            <a:off x="7315200" y="2057400"/>
            <a:ext cx="1466850" cy="809897"/>
          </a:xfrm>
          <a:prstGeom prst="rect">
            <a:avLst/>
          </a:prstGeom>
        </p:spPr>
        <p:txBody>
          <a:bodyPr lIns="0"/>
          <a:lstStyle>
            <a:lvl1pPr marL="0" indent="0" algn="l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33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9534525" y="2076450"/>
            <a:ext cx="1466850" cy="809897"/>
          </a:xfrm>
          <a:prstGeom prst="rect">
            <a:avLst/>
          </a:prstGeom>
        </p:spPr>
        <p:txBody>
          <a:bodyPr lIns="0"/>
          <a:lstStyle>
            <a:lvl1pPr marL="0" indent="0" algn="l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34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85800" y="3076575"/>
            <a:ext cx="1981200" cy="2276475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35" name="Text Placeholder 6"/>
          <p:cNvSpPr>
            <a:spLocks noGrp="1"/>
          </p:cNvSpPr>
          <p:nvPr>
            <p:ph type="body" sz="quarter" idx="22" hasCustomPrompt="1"/>
          </p:nvPr>
        </p:nvSpPr>
        <p:spPr>
          <a:xfrm>
            <a:off x="2895600" y="3076575"/>
            <a:ext cx="1981200" cy="2276475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36" name="Text Placeholder 6"/>
          <p:cNvSpPr>
            <a:spLocks noGrp="1"/>
          </p:cNvSpPr>
          <p:nvPr>
            <p:ph type="body" sz="quarter" idx="23" hasCustomPrompt="1"/>
          </p:nvPr>
        </p:nvSpPr>
        <p:spPr>
          <a:xfrm>
            <a:off x="5114925" y="3076574"/>
            <a:ext cx="1981200" cy="2276475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37" name="Text Placeholder 6"/>
          <p:cNvSpPr>
            <a:spLocks noGrp="1"/>
          </p:cNvSpPr>
          <p:nvPr>
            <p:ph type="body" sz="quarter" idx="24" hasCustomPrompt="1"/>
          </p:nvPr>
        </p:nvSpPr>
        <p:spPr>
          <a:xfrm>
            <a:off x="7315200" y="3076575"/>
            <a:ext cx="1981200" cy="2276475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38" name="Text Placeholder 6"/>
          <p:cNvSpPr>
            <a:spLocks noGrp="1"/>
          </p:cNvSpPr>
          <p:nvPr>
            <p:ph type="body" sz="quarter" idx="25" hasCustomPrompt="1"/>
          </p:nvPr>
        </p:nvSpPr>
        <p:spPr>
          <a:xfrm>
            <a:off x="9515475" y="3076574"/>
            <a:ext cx="1981200" cy="2276475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</p:spTree>
    <p:extLst>
      <p:ext uri="{BB962C8B-B14F-4D97-AF65-F5344CB8AC3E}">
        <p14:creationId xmlns:p14="http://schemas.microsoft.com/office/powerpoint/2010/main" val="11793488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-RIGHT-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</p:spPr>
        <p:txBody>
          <a:bodyPr lIns="0"/>
          <a:lstStyle>
            <a:lvl1pPr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 BE CAPITALIZED</a:t>
            </a:r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2057400"/>
            <a:ext cx="5295900" cy="34290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219825" y="2057400"/>
            <a:ext cx="5286375" cy="3429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</p:spTree>
    <p:extLst>
      <p:ext uri="{BB962C8B-B14F-4D97-AF65-F5344CB8AC3E}">
        <p14:creationId xmlns:p14="http://schemas.microsoft.com/office/powerpoint/2010/main" val="42130548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WIDE-PHOTO-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</p:spPr>
        <p:txBody>
          <a:bodyPr lIns="0"/>
          <a:lstStyle>
            <a:lvl1pPr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CLICK TO EDIT THE TITLE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2057400"/>
            <a:ext cx="12192000" cy="4800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</p:spTree>
    <p:extLst>
      <p:ext uri="{BB962C8B-B14F-4D97-AF65-F5344CB8AC3E}">
        <p14:creationId xmlns:p14="http://schemas.microsoft.com/office/powerpoint/2010/main" val="13978981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-LEFT-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210300" y="2743200"/>
            <a:ext cx="5295900" cy="27432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210300" y="1371601"/>
            <a:ext cx="5295900" cy="1371600"/>
          </a:xfrm>
          <a:prstGeom prst="rect">
            <a:avLst/>
          </a:prstGeom>
        </p:spPr>
        <p:txBody>
          <a:bodyPr lIns="0"/>
          <a:lstStyle>
            <a:lvl1pPr>
              <a:lnSpc>
                <a:spcPct val="80000"/>
              </a:lnSpc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 BE CAPITALIZED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295900" cy="685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</p:spTree>
    <p:extLst>
      <p:ext uri="{BB962C8B-B14F-4D97-AF65-F5344CB8AC3E}">
        <p14:creationId xmlns:p14="http://schemas.microsoft.com/office/powerpoint/2010/main" val="1812508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SCRIPTION-PHOTO-RIGHT-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85800" y="1382486"/>
            <a:ext cx="3467100" cy="1913709"/>
          </a:xfrm>
          <a:prstGeom prst="rect">
            <a:avLst/>
          </a:prstGeom>
        </p:spPr>
        <p:txBody>
          <a:bodyPr lIns="0"/>
          <a:lstStyle>
            <a:lvl1pPr>
              <a:lnSpc>
                <a:spcPct val="80000"/>
              </a:lnSpc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BE</a:t>
            </a:r>
            <a:r>
              <a:rPr lang="uk-UA" dirty="0"/>
              <a:t> С</a:t>
            </a:r>
            <a:r>
              <a:rPr lang="en-US" dirty="0"/>
              <a:t>APITA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LIZED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381500" y="1371600"/>
            <a:ext cx="7124700" cy="4114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85800" y="3429000"/>
            <a:ext cx="3467100" cy="20574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</p:txBody>
      </p:sp>
    </p:spTree>
    <p:extLst>
      <p:ext uri="{BB962C8B-B14F-4D97-AF65-F5344CB8AC3E}">
        <p14:creationId xmlns:p14="http://schemas.microsoft.com/office/powerpoint/2010/main" val="37527034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IDE-CHART-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</p:spPr>
        <p:txBody>
          <a:bodyPr lIns="0"/>
          <a:lstStyle>
            <a:lvl1pPr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 BE CAPITALIZED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1"/>
          </p:nvPr>
        </p:nvSpPr>
        <p:spPr>
          <a:xfrm>
            <a:off x="685800" y="2057400"/>
            <a:ext cx="10820400" cy="3429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31157257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-LEFT-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85800" y="1382486"/>
            <a:ext cx="3467100" cy="1913709"/>
          </a:xfrm>
          <a:prstGeom prst="rect">
            <a:avLst/>
          </a:prstGeom>
        </p:spPr>
        <p:txBody>
          <a:bodyPr lIns="0"/>
          <a:lstStyle>
            <a:lvl1pPr>
              <a:lnSpc>
                <a:spcPct val="80000"/>
              </a:lnSpc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BE CAPITA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LIZED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85800" y="3429000"/>
            <a:ext cx="3467100" cy="20574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3"/>
          </p:nvPr>
        </p:nvSpPr>
        <p:spPr>
          <a:xfrm>
            <a:off x="4381500" y="1371600"/>
            <a:ext cx="7124700" cy="4114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3256867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-ONE-COLUMN-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</p:spPr>
        <p:txBody>
          <a:bodyPr lIns="0"/>
          <a:lstStyle>
            <a:lvl1pPr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 BE CAPITALIZED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2057400"/>
            <a:ext cx="10820400" cy="34290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</p:spTree>
    <p:extLst>
      <p:ext uri="{BB962C8B-B14F-4D97-AF65-F5344CB8AC3E}">
        <p14:creationId xmlns:p14="http://schemas.microsoft.com/office/powerpoint/2010/main" val="20424208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A43F59C-76F8-42DD-BF58-2154E63E8C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Підзаголовок 2">
            <a:extLst>
              <a:ext uri="{FF2B5EF4-FFF2-40B4-BE49-F238E27FC236}">
                <a16:creationId xmlns="" xmlns:a16="http://schemas.microsoft.com/office/drawing/2014/main" id="{C78FFF2D-AB14-4055-8701-83290E45E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="" xmlns:a16="http://schemas.microsoft.com/office/drawing/2014/main" id="{E0087856-B77A-4783-995B-47D8C48AA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="" xmlns:a16="http://schemas.microsoft.com/office/drawing/2014/main" id="{DB8E5C60-4144-4AF8-9BA9-B6FB368EE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="" xmlns:a16="http://schemas.microsoft.com/office/drawing/2014/main" id="{1A3C7A29-50CD-46A5-A16A-0F81AF98B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A6A4-C7FF-4F54-8F0C-DCEC6CFF8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53282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01E8667-638F-48CA-AF05-C520076DA5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35341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-TWO-COLUMNS-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</p:spPr>
        <p:txBody>
          <a:bodyPr lIns="0"/>
          <a:lstStyle>
            <a:lvl1pPr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 BE CAPITALIZED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2057400"/>
            <a:ext cx="5174998" cy="34290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6330696" y="2057400"/>
            <a:ext cx="5175504" cy="34290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</p:spTree>
    <p:extLst>
      <p:ext uri="{BB962C8B-B14F-4D97-AF65-F5344CB8AC3E}">
        <p14:creationId xmlns:p14="http://schemas.microsoft.com/office/powerpoint/2010/main" val="973679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-THREE-COLUMNS-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</p:spPr>
        <p:txBody>
          <a:bodyPr lIns="0"/>
          <a:lstStyle>
            <a:lvl1pPr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 BE CAPITALIZED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2057400"/>
            <a:ext cx="3467100" cy="34290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363212" y="2057400"/>
            <a:ext cx="3465576" cy="34290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8039100" y="2057400"/>
            <a:ext cx="3467100" cy="34290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</p:spTree>
    <p:extLst>
      <p:ext uri="{BB962C8B-B14F-4D97-AF65-F5344CB8AC3E}">
        <p14:creationId xmlns:p14="http://schemas.microsoft.com/office/powerpoint/2010/main" val="3026468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-DESCRIPTION-SIDETEXT-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381500" y="1382486"/>
            <a:ext cx="7124700" cy="4103914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85800" y="1382486"/>
            <a:ext cx="3467100" cy="1913709"/>
          </a:xfrm>
          <a:prstGeom prst="rect">
            <a:avLst/>
          </a:prstGeom>
        </p:spPr>
        <p:txBody>
          <a:bodyPr lIns="0"/>
          <a:lstStyle>
            <a:lvl1pPr>
              <a:lnSpc>
                <a:spcPct val="80000"/>
              </a:lnSpc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BE CAPITA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LIZED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429001"/>
            <a:ext cx="3467100" cy="20574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</p:spTree>
    <p:extLst>
      <p:ext uri="{BB962C8B-B14F-4D97-AF65-F5344CB8AC3E}">
        <p14:creationId xmlns:p14="http://schemas.microsoft.com/office/powerpoint/2010/main" val="3868495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-SIDETEXT-PROCESS-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381500" y="1377043"/>
            <a:ext cx="7124700" cy="2051957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85800" y="1377043"/>
            <a:ext cx="3467100" cy="2051957"/>
          </a:xfrm>
          <a:prstGeom prst="rect">
            <a:avLst/>
          </a:prstGeom>
        </p:spPr>
        <p:txBody>
          <a:bodyPr lIns="0"/>
          <a:lstStyle>
            <a:lvl1pPr>
              <a:lnSpc>
                <a:spcPct val="80000"/>
              </a:lnSpc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BE CAPITA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LIZED</a:t>
            </a:r>
          </a:p>
        </p:txBody>
      </p:sp>
      <p:sp>
        <p:nvSpPr>
          <p:cNvPr id="4" name="Oval 3"/>
          <p:cNvSpPr/>
          <p:nvPr/>
        </p:nvSpPr>
        <p:spPr>
          <a:xfrm>
            <a:off x="917664" y="3638007"/>
            <a:ext cx="1598024" cy="1598024"/>
          </a:xfrm>
          <a:prstGeom prst="ellipse">
            <a:avLst/>
          </a:prstGeom>
          <a:noFill/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113586" y="3638007"/>
            <a:ext cx="1598024" cy="1598024"/>
          </a:xfrm>
          <a:prstGeom prst="ellipse">
            <a:avLst/>
          </a:prstGeom>
          <a:noFill/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309508" y="3638007"/>
            <a:ext cx="1598024" cy="1598024"/>
          </a:xfrm>
          <a:prstGeom prst="ellipse">
            <a:avLst/>
          </a:prstGeom>
          <a:noFill/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505429" y="3638007"/>
            <a:ext cx="1598024" cy="1598024"/>
          </a:xfrm>
          <a:prstGeom prst="ellipse">
            <a:avLst/>
          </a:prstGeom>
          <a:noFill/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9701348" y="3638007"/>
            <a:ext cx="1598024" cy="1598024"/>
          </a:xfrm>
          <a:prstGeom prst="ellipse">
            <a:avLst/>
          </a:prstGeom>
          <a:noFill/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700337" y="4437019"/>
            <a:ext cx="228600" cy="0"/>
          </a:xfrm>
          <a:prstGeom prst="straightConnector1">
            <a:avLst/>
          </a:prstGeom>
          <a:ln w="19050">
            <a:solidFill>
              <a:schemeClr val="bg1">
                <a:lumMod val="65000"/>
                <a:lumOff val="35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896259" y="4437019"/>
            <a:ext cx="228600" cy="0"/>
          </a:xfrm>
          <a:prstGeom prst="straightConnector1">
            <a:avLst/>
          </a:prstGeom>
          <a:ln w="19050">
            <a:solidFill>
              <a:schemeClr val="bg1">
                <a:lumMod val="65000"/>
                <a:lumOff val="35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092181" y="4437019"/>
            <a:ext cx="228600" cy="0"/>
          </a:xfrm>
          <a:prstGeom prst="straightConnector1">
            <a:avLst/>
          </a:prstGeom>
          <a:ln w="19050">
            <a:solidFill>
              <a:schemeClr val="bg1">
                <a:lumMod val="65000"/>
                <a:lumOff val="35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9288101" y="4437019"/>
            <a:ext cx="228600" cy="0"/>
          </a:xfrm>
          <a:prstGeom prst="straightConnector1">
            <a:avLst/>
          </a:prstGeom>
          <a:ln w="19050">
            <a:solidFill>
              <a:schemeClr val="bg1">
                <a:lumMod val="65000"/>
                <a:lumOff val="35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045028" y="4040777"/>
            <a:ext cx="1349829" cy="809897"/>
          </a:xfrm>
          <a:prstGeom prst="rect">
            <a:avLst/>
          </a:prstGeom>
        </p:spPr>
        <p:txBody>
          <a:bodyPr lIns="0"/>
          <a:lstStyle>
            <a:lvl1pPr marL="0" indent="0" algn="ctr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247481" y="4040777"/>
            <a:ext cx="1349829" cy="809897"/>
          </a:xfrm>
          <a:prstGeom prst="rect">
            <a:avLst/>
          </a:prstGeom>
        </p:spPr>
        <p:txBody>
          <a:bodyPr lIns="0"/>
          <a:lstStyle>
            <a:lvl1pPr marL="0" indent="0" algn="ctr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</p:txBody>
      </p:sp>
      <p:sp>
        <p:nvSpPr>
          <p:cNvPr id="23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5433605" y="4040777"/>
            <a:ext cx="1349829" cy="809897"/>
          </a:xfrm>
          <a:prstGeom prst="rect">
            <a:avLst/>
          </a:prstGeom>
        </p:spPr>
        <p:txBody>
          <a:bodyPr lIns="0"/>
          <a:lstStyle>
            <a:lvl1pPr marL="0" indent="0" algn="ctr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7639324" y="4040777"/>
            <a:ext cx="1349829" cy="809897"/>
          </a:xfrm>
          <a:prstGeom prst="rect">
            <a:avLst/>
          </a:prstGeom>
        </p:spPr>
        <p:txBody>
          <a:bodyPr lIns="0"/>
          <a:lstStyle>
            <a:lvl1pPr marL="0" indent="0" algn="ctr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</p:txBody>
      </p:sp>
      <p:sp>
        <p:nvSpPr>
          <p:cNvPr id="25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9825445" y="4040777"/>
            <a:ext cx="1349829" cy="809897"/>
          </a:xfrm>
          <a:prstGeom prst="rect">
            <a:avLst/>
          </a:prstGeom>
        </p:spPr>
        <p:txBody>
          <a:bodyPr lIns="0"/>
          <a:lstStyle>
            <a:lvl1pPr marL="0" indent="0" algn="ctr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</p:spTree>
    <p:extLst>
      <p:ext uri="{BB962C8B-B14F-4D97-AF65-F5344CB8AC3E}">
        <p14:creationId xmlns:p14="http://schemas.microsoft.com/office/powerpoint/2010/main" val="352349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-TIMELINE-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2057400"/>
            <a:ext cx="1466850" cy="809897"/>
          </a:xfrm>
          <a:prstGeom prst="rect">
            <a:avLst/>
          </a:prstGeom>
        </p:spPr>
        <p:txBody>
          <a:bodyPr lIns="0"/>
          <a:lstStyle>
            <a:lvl1pPr marL="0" indent="0" algn="l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</p:spPr>
        <p:txBody>
          <a:bodyPr lIns="0"/>
          <a:lstStyle>
            <a:lvl1pPr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 BE CAPITALIZED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-28575" y="2743200"/>
            <a:ext cx="12252960" cy="0"/>
          </a:xfrm>
          <a:prstGeom prst="line">
            <a:avLst/>
          </a:prstGeom>
          <a:ln w="19050"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617220" y="2674620"/>
            <a:ext cx="137160" cy="137160"/>
          </a:xfrm>
          <a:prstGeom prst="ellipse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827020" y="2674620"/>
            <a:ext cx="137160" cy="137160"/>
          </a:xfrm>
          <a:prstGeom prst="ellipse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036820" y="2674620"/>
            <a:ext cx="137160" cy="137160"/>
          </a:xfrm>
          <a:prstGeom prst="ellipse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246620" y="2674620"/>
            <a:ext cx="137160" cy="137160"/>
          </a:xfrm>
          <a:prstGeom prst="ellipse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9456420" y="2674620"/>
            <a:ext cx="137160" cy="137160"/>
          </a:xfrm>
          <a:prstGeom prst="ellipse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2895600" y="2057400"/>
            <a:ext cx="1466850" cy="809897"/>
          </a:xfrm>
          <a:prstGeom prst="rect">
            <a:avLst/>
          </a:prstGeom>
        </p:spPr>
        <p:txBody>
          <a:bodyPr lIns="0"/>
          <a:lstStyle>
            <a:lvl1pPr marL="0" indent="0" algn="l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5114925" y="2057400"/>
            <a:ext cx="1466850" cy="809897"/>
          </a:xfrm>
          <a:prstGeom prst="rect">
            <a:avLst/>
          </a:prstGeom>
        </p:spPr>
        <p:txBody>
          <a:bodyPr lIns="0"/>
          <a:lstStyle>
            <a:lvl1pPr marL="0" indent="0" algn="l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32" name="Text Placeholder 6"/>
          <p:cNvSpPr>
            <a:spLocks noGrp="1"/>
          </p:cNvSpPr>
          <p:nvPr>
            <p:ph type="body" sz="quarter" idx="20" hasCustomPrompt="1"/>
          </p:nvPr>
        </p:nvSpPr>
        <p:spPr>
          <a:xfrm>
            <a:off x="7315200" y="2057400"/>
            <a:ext cx="1466850" cy="809897"/>
          </a:xfrm>
          <a:prstGeom prst="rect">
            <a:avLst/>
          </a:prstGeom>
        </p:spPr>
        <p:txBody>
          <a:bodyPr lIns="0"/>
          <a:lstStyle>
            <a:lvl1pPr marL="0" indent="0" algn="l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33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9534525" y="2076450"/>
            <a:ext cx="1466850" cy="809897"/>
          </a:xfrm>
          <a:prstGeom prst="rect">
            <a:avLst/>
          </a:prstGeom>
        </p:spPr>
        <p:txBody>
          <a:bodyPr lIns="0"/>
          <a:lstStyle>
            <a:lvl1pPr marL="0" indent="0" algn="l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34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85800" y="3076575"/>
            <a:ext cx="1981200" cy="2276475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35" name="Text Placeholder 6"/>
          <p:cNvSpPr>
            <a:spLocks noGrp="1"/>
          </p:cNvSpPr>
          <p:nvPr>
            <p:ph type="body" sz="quarter" idx="22" hasCustomPrompt="1"/>
          </p:nvPr>
        </p:nvSpPr>
        <p:spPr>
          <a:xfrm>
            <a:off x="2895600" y="3076575"/>
            <a:ext cx="1981200" cy="2276475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36" name="Text Placeholder 6"/>
          <p:cNvSpPr>
            <a:spLocks noGrp="1"/>
          </p:cNvSpPr>
          <p:nvPr>
            <p:ph type="body" sz="quarter" idx="23" hasCustomPrompt="1"/>
          </p:nvPr>
        </p:nvSpPr>
        <p:spPr>
          <a:xfrm>
            <a:off x="5114925" y="3076574"/>
            <a:ext cx="1981200" cy="2276475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37" name="Text Placeholder 6"/>
          <p:cNvSpPr>
            <a:spLocks noGrp="1"/>
          </p:cNvSpPr>
          <p:nvPr>
            <p:ph type="body" sz="quarter" idx="24" hasCustomPrompt="1"/>
          </p:nvPr>
        </p:nvSpPr>
        <p:spPr>
          <a:xfrm>
            <a:off x="7315200" y="3076575"/>
            <a:ext cx="1981200" cy="2276475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38" name="Text Placeholder 6"/>
          <p:cNvSpPr>
            <a:spLocks noGrp="1"/>
          </p:cNvSpPr>
          <p:nvPr>
            <p:ph type="body" sz="quarter" idx="25" hasCustomPrompt="1"/>
          </p:nvPr>
        </p:nvSpPr>
        <p:spPr>
          <a:xfrm>
            <a:off x="9515475" y="3076574"/>
            <a:ext cx="1981200" cy="2276475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</p:spTree>
    <p:extLst>
      <p:ext uri="{BB962C8B-B14F-4D97-AF65-F5344CB8AC3E}">
        <p14:creationId xmlns:p14="http://schemas.microsoft.com/office/powerpoint/2010/main" val="135102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-RIGHT-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</p:spPr>
        <p:txBody>
          <a:bodyPr lIns="0"/>
          <a:lstStyle>
            <a:lvl1pPr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 BE CAPITALIZED</a:t>
            </a:r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2057400"/>
            <a:ext cx="5295900" cy="34290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219825" y="2057400"/>
            <a:ext cx="5286375" cy="3429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</p:spTree>
    <p:extLst>
      <p:ext uri="{BB962C8B-B14F-4D97-AF65-F5344CB8AC3E}">
        <p14:creationId xmlns:p14="http://schemas.microsoft.com/office/powerpoint/2010/main" val="271403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image" Target="../media/image3.emf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959145" y="5906728"/>
            <a:ext cx="1547055" cy="265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8078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432">
          <p15:clr>
            <a:srgbClr val="F26B43"/>
          </p15:clr>
        </p15:guide>
        <p15:guide id="4" pos="7248">
          <p15:clr>
            <a:srgbClr val="F26B43"/>
          </p15:clr>
        </p15:guide>
        <p15:guide id="5" orient="horz" pos="432">
          <p15:clr>
            <a:srgbClr val="F26B43"/>
          </p15:clr>
        </p15:guide>
        <p15:guide id="6" orient="horz" pos="864">
          <p15:clr>
            <a:srgbClr val="F26B43"/>
          </p15:clr>
        </p15:guide>
        <p15:guide id="7" orient="horz" pos="3456">
          <p15:clr>
            <a:srgbClr val="F26B43"/>
          </p15:clr>
        </p15:guide>
        <p15:guide id="8" orient="horz" pos="3888">
          <p15:clr>
            <a:srgbClr val="F26B43"/>
          </p15:clr>
        </p15:guide>
        <p15:guide id="9" pos="1680">
          <p15:clr>
            <a:srgbClr val="F26B43"/>
          </p15:clr>
        </p15:guide>
        <p15:guide id="10" pos="1824">
          <p15:clr>
            <a:srgbClr val="F26B43"/>
          </p15:clr>
        </p15:guide>
        <p15:guide id="11" pos="2616">
          <p15:clr>
            <a:srgbClr val="F26B43"/>
          </p15:clr>
        </p15:guide>
        <p15:guide id="12" pos="3072">
          <p15:clr>
            <a:srgbClr val="F26B43"/>
          </p15:clr>
        </p15:guide>
        <p15:guide id="13" pos="2760">
          <p15:clr>
            <a:srgbClr val="F26B43"/>
          </p15:clr>
        </p15:guide>
        <p15:guide id="14" pos="3216">
          <p15:clr>
            <a:srgbClr val="F26B43"/>
          </p15:clr>
        </p15:guide>
        <p15:guide id="15" pos="4464">
          <p15:clr>
            <a:srgbClr val="F26B43"/>
          </p15:clr>
        </p15:guide>
        <p15:guide id="16" pos="4608">
          <p15:clr>
            <a:srgbClr val="F26B43"/>
          </p15:clr>
        </p15:guide>
        <p15:guide id="17" pos="4920">
          <p15:clr>
            <a:srgbClr val="F26B43"/>
          </p15:clr>
        </p15:guide>
        <p15:guide id="18" pos="5064">
          <p15:clr>
            <a:srgbClr val="F26B43"/>
          </p15:clr>
        </p15:guide>
        <p15:guide id="19" pos="5856">
          <p15:clr>
            <a:srgbClr val="F26B43"/>
          </p15:clr>
        </p15:guide>
        <p15:guide id="20" pos="6000">
          <p15:clr>
            <a:srgbClr val="F26B43"/>
          </p15:clr>
        </p15:guide>
        <p15:guide id="21" orient="horz" pos="1296">
          <p15:clr>
            <a:srgbClr val="F26B43"/>
          </p15:clr>
        </p15:guide>
        <p15:guide id="22" orient="horz" pos="1728">
          <p15:clr>
            <a:srgbClr val="F26B43"/>
          </p15:clr>
        </p15:guide>
        <p15:guide id="23" pos="3768">
          <p15:clr>
            <a:srgbClr val="F26B43"/>
          </p15:clr>
        </p15:guide>
        <p15:guide id="24" pos="3912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9959145" y="5906728"/>
            <a:ext cx="1547053" cy="265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262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itlab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5" Type="http://schemas.openxmlformats.org/officeDocument/2006/relationships/hyperlink" Target="https://oss.oetiker.ch/smokeping/doc/index.en.html" TargetMode="External"/><Relationship Id="rId4" Type="http://schemas.openxmlformats.org/officeDocument/2006/relationships/hyperlink" Target="https://www.elastic.co/guide/index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98783" y="-101600"/>
            <a:ext cx="12390783" cy="6482079"/>
          </a:xfrm>
        </p:spPr>
        <p:txBody>
          <a:bodyPr/>
          <a:lstStyle/>
          <a:p>
            <a:r>
              <a:rPr lang="en-US" sz="11000" b="1" dirty="0" smtClean="0"/>
              <a:t>Final </a:t>
            </a:r>
            <a:r>
              <a:rPr lang="en-US" sz="11000" b="1" dirty="0"/>
              <a:t>demo</a:t>
            </a:r>
            <a:r>
              <a:rPr lang="en-US" sz="14700" b="1" dirty="0"/>
              <a:t/>
            </a:r>
            <a:br>
              <a:rPr lang="en-US" sz="14700" b="1" dirty="0"/>
            </a:br>
            <a:r>
              <a:rPr lang="en-US" sz="6600" b="1" dirty="0"/>
              <a:t>CI/CD with Terraform and GCP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85800" y="5158155"/>
            <a:ext cx="3467100" cy="1052146"/>
          </a:xfrm>
        </p:spPr>
        <p:txBody>
          <a:bodyPr/>
          <a:lstStyle/>
          <a:p>
            <a:r>
              <a:rPr lang="en-US" dirty="0"/>
              <a:t>By </a:t>
            </a:r>
            <a:r>
              <a:rPr lang="en-US" dirty="0" err="1" smtClean="0"/>
              <a:t>Mikhitoriants</a:t>
            </a:r>
            <a:r>
              <a:rPr lang="ru-RU" dirty="0"/>
              <a:t> </a:t>
            </a:r>
            <a:r>
              <a:rPr lang="en-US" dirty="0" err="1" smtClean="0"/>
              <a:t>Ihor</a:t>
            </a:r>
            <a:endParaRPr lang="ru-RU" dirty="0" smtClean="0"/>
          </a:p>
          <a:p>
            <a:r>
              <a:rPr lang="en-US" dirty="0" err="1" smtClean="0"/>
              <a:t>Ershov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endParaRPr lang="en-US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4665785" y="5155642"/>
            <a:ext cx="23836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Mentors:</a:t>
            </a:r>
          </a:p>
          <a:p>
            <a:r>
              <a:rPr lang="en-US" dirty="0" err="1"/>
              <a:t>Alexandr</a:t>
            </a:r>
            <a:r>
              <a:rPr lang="en-US" dirty="0"/>
              <a:t> </a:t>
            </a:r>
            <a:r>
              <a:rPr lang="en-US" dirty="0" err="1"/>
              <a:t>Pyura</a:t>
            </a:r>
            <a:endParaRPr lang="en-US" dirty="0"/>
          </a:p>
          <a:p>
            <a:r>
              <a:rPr lang="en-US" dirty="0" err="1"/>
              <a:t>Serhii</a:t>
            </a:r>
            <a:r>
              <a:rPr lang="en-US" dirty="0"/>
              <a:t> </a:t>
            </a:r>
            <a:r>
              <a:rPr lang="en-US" dirty="0" err="1"/>
              <a:t>Poletykin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54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STEP </a:t>
            </a:r>
            <a:r>
              <a:rPr lang="en-US" dirty="0"/>
              <a:t>BY STEP GUIDE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Configuring the </a:t>
            </a:r>
            <a:r>
              <a:rPr lang="en-US" dirty="0" smtClean="0"/>
              <a:t>pipeline</a:t>
            </a:r>
            <a:endParaRPr lang="en-US" dirty="0"/>
          </a:p>
          <a:p>
            <a:r>
              <a:rPr lang="en-US" dirty="0" smtClean="0"/>
              <a:t>Creating a</a:t>
            </a:r>
            <a:r>
              <a:rPr lang="uk-UA" dirty="0" smtClean="0"/>
              <a:t> </a:t>
            </a:r>
            <a:r>
              <a:rPr lang="en-US" dirty="0" smtClean="0"/>
              <a:t>VM</a:t>
            </a:r>
            <a:r>
              <a:rPr lang="en-US" dirty="0" smtClean="0"/>
              <a:t>s on GCP</a:t>
            </a:r>
          </a:p>
          <a:p>
            <a:r>
              <a:rPr lang="en-US" dirty="0" smtClean="0"/>
              <a:t>Creating external monitoring</a:t>
            </a:r>
          </a:p>
          <a:p>
            <a:r>
              <a:rPr lang="en-US" dirty="0" smtClean="0"/>
              <a:t>Creating Cloud LB</a:t>
            </a:r>
            <a:r>
              <a:rPr lang="en-US" dirty="0" smtClean="0"/>
              <a:t>, </a:t>
            </a:r>
            <a:r>
              <a:rPr lang="en-US" dirty="0" smtClean="0"/>
              <a:t>Cloud SQL instance</a:t>
            </a:r>
            <a:endParaRPr lang="en-US" dirty="0"/>
          </a:p>
          <a:p>
            <a:r>
              <a:rPr lang="en-US" dirty="0" smtClean="0"/>
              <a:t>Configuring </a:t>
            </a:r>
            <a:r>
              <a:rPr lang="en-US" dirty="0"/>
              <a:t>the </a:t>
            </a:r>
            <a:r>
              <a:rPr lang="en-US" dirty="0" smtClean="0"/>
              <a:t>Terraform deployment</a:t>
            </a:r>
          </a:p>
          <a:p>
            <a:r>
              <a:rPr lang="en-US" dirty="0"/>
              <a:t>Running the pipeline</a:t>
            </a:r>
          </a:p>
          <a:p>
            <a:r>
              <a:rPr lang="en-US" dirty="0"/>
              <a:t>Open the site URL in a </a:t>
            </a:r>
            <a:r>
              <a:rPr lang="en-US" dirty="0" smtClean="0"/>
              <a:t>browser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88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4386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  <a:endParaRPr lang="uk-U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85800" y="1371601"/>
            <a:ext cx="10820400" cy="448055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https://github.com/Pazzl/UniversityJava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://docs.gitlab.com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www.elastic.co/guide/index.html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oss.oetiker.ch/smokeping/doc/index.en.html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https://uptimerobot.com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50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  <a:endParaRPr lang="uk-U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85800" y="1371601"/>
            <a:ext cx="10820400" cy="4643119"/>
          </a:xfrm>
        </p:spPr>
        <p:txBody>
          <a:bodyPr/>
          <a:lstStyle/>
          <a:p>
            <a:r>
              <a:rPr lang="en-US" dirty="0"/>
              <a:t>SUMMARY</a:t>
            </a:r>
          </a:p>
          <a:p>
            <a:r>
              <a:rPr lang="en-US" dirty="0"/>
              <a:t>DECISION DRIVERS</a:t>
            </a:r>
          </a:p>
          <a:p>
            <a:r>
              <a:rPr lang="en-US" dirty="0" smtClean="0"/>
              <a:t>TECHNOLOGY </a:t>
            </a:r>
            <a:r>
              <a:rPr lang="en-US" dirty="0"/>
              <a:t>STACK</a:t>
            </a:r>
            <a:endParaRPr lang="uk-UA" dirty="0"/>
          </a:p>
          <a:p>
            <a:r>
              <a:rPr lang="en-US" dirty="0"/>
              <a:t>ENVIRONMENT DIAGRAM</a:t>
            </a:r>
            <a:endParaRPr lang="uk-UA" dirty="0"/>
          </a:p>
          <a:p>
            <a:r>
              <a:rPr lang="en-US" dirty="0"/>
              <a:t>DEPLOYMENT </a:t>
            </a:r>
            <a:r>
              <a:rPr lang="en-US" dirty="0" smtClean="0"/>
              <a:t>VIEW</a:t>
            </a:r>
          </a:p>
          <a:p>
            <a:r>
              <a:rPr lang="en-US" dirty="0"/>
              <a:t>SCHEMA DB</a:t>
            </a:r>
            <a:endParaRPr lang="uk-UA" dirty="0"/>
          </a:p>
          <a:p>
            <a:r>
              <a:rPr lang="en-US" dirty="0" smtClean="0"/>
              <a:t>TASK </a:t>
            </a:r>
            <a:r>
              <a:rPr lang="en-US" dirty="0"/>
              <a:t>DECOMPOSITION</a:t>
            </a:r>
            <a:endParaRPr lang="uk-UA" dirty="0"/>
          </a:p>
          <a:p>
            <a:r>
              <a:rPr lang="en-US" dirty="0"/>
              <a:t>QUESTIONS</a:t>
            </a:r>
            <a:endParaRPr lang="uk-UA" dirty="0"/>
          </a:p>
          <a:p>
            <a:r>
              <a:rPr lang="en-US" dirty="0"/>
              <a:t>REFERENCES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3656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uk-U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Gitlab</a:t>
            </a:r>
            <a:r>
              <a:rPr lang="en-US" dirty="0" smtClean="0"/>
              <a:t> CI for build application</a:t>
            </a:r>
            <a:r>
              <a:rPr lang="ru-RU" dirty="0" smtClean="0"/>
              <a:t>.</a:t>
            </a:r>
          </a:p>
          <a:p>
            <a:r>
              <a:rPr lang="en-US" dirty="0" smtClean="0"/>
              <a:t>Use Instance Group for </a:t>
            </a:r>
            <a:r>
              <a:rPr lang="en-US" dirty="0" err="1" smtClean="0"/>
              <a:t>autoscaling</a:t>
            </a:r>
            <a:r>
              <a:rPr lang="ru-RU" dirty="0" smtClean="0"/>
              <a:t>.</a:t>
            </a:r>
          </a:p>
          <a:p>
            <a:r>
              <a:rPr lang="en-US" dirty="0" smtClean="0"/>
              <a:t>Use Cloud Load Balancer.</a:t>
            </a:r>
          </a:p>
          <a:p>
            <a:r>
              <a:rPr lang="en-US" dirty="0" smtClean="0"/>
              <a:t>Use Cloud SQL</a:t>
            </a:r>
          </a:p>
          <a:p>
            <a:r>
              <a:rPr lang="en-US" dirty="0" smtClean="0"/>
              <a:t>Prepare </a:t>
            </a:r>
            <a:r>
              <a:rPr lang="en-US" dirty="0"/>
              <a:t>a </a:t>
            </a:r>
            <a:r>
              <a:rPr lang="en-US" dirty="0" smtClean="0"/>
              <a:t>Java sample </a:t>
            </a:r>
            <a:r>
              <a:rPr lang="en-US" dirty="0"/>
              <a:t>application for deployment into </a:t>
            </a:r>
            <a:r>
              <a:rPr lang="en-US" dirty="0" smtClean="0"/>
              <a:t>GCP.</a:t>
            </a:r>
          </a:p>
          <a:p>
            <a:r>
              <a:rPr lang="en-US" dirty="0" smtClean="0"/>
              <a:t>Use </a:t>
            </a:r>
            <a:r>
              <a:rPr lang="en-US" dirty="0" err="1" smtClean="0"/>
              <a:t>docker</a:t>
            </a:r>
            <a:r>
              <a:rPr lang="en-US" dirty="0" smtClean="0"/>
              <a:t> containers for web servers</a:t>
            </a:r>
          </a:p>
          <a:p>
            <a:r>
              <a:rPr lang="en-US" dirty="0" smtClean="0"/>
              <a:t>Use Terraform for deployment infrastructure and application.</a:t>
            </a:r>
          </a:p>
          <a:p>
            <a:r>
              <a:rPr lang="en-US" dirty="0" smtClean="0"/>
              <a:t>Use ELK and </a:t>
            </a:r>
            <a:r>
              <a:rPr lang="en-US" dirty="0" err="1" smtClean="0"/>
              <a:t>SmokePing</a:t>
            </a:r>
            <a:r>
              <a:rPr lang="en-US" b="1" dirty="0" smtClean="0"/>
              <a:t> </a:t>
            </a:r>
            <a:r>
              <a:rPr lang="en-US" dirty="0" smtClean="0"/>
              <a:t>for monitoring.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53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DRIVERS</a:t>
            </a:r>
            <a:endParaRPr lang="uk-U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Business </a:t>
            </a:r>
            <a:r>
              <a:rPr lang="en-US" b="1" dirty="0" smtClean="0"/>
              <a:t>goals</a:t>
            </a:r>
            <a:r>
              <a:rPr lang="uk-UA" b="1" dirty="0" smtClean="0"/>
              <a:t>:</a:t>
            </a:r>
          </a:p>
          <a:p>
            <a:pPr lvl="0"/>
            <a:r>
              <a:rPr lang="en-US" dirty="0" err="1" smtClean="0"/>
              <a:t>Univercity</a:t>
            </a:r>
            <a:r>
              <a:rPr lang="en-US" dirty="0" smtClean="0"/>
              <a:t> App </a:t>
            </a:r>
            <a:r>
              <a:rPr lang="en-US" dirty="0"/>
              <a:t>should be delivered in 3 </a:t>
            </a:r>
            <a:r>
              <a:rPr lang="en-US" dirty="0" smtClean="0"/>
              <a:t>weeks</a:t>
            </a:r>
            <a:endParaRPr lang="ru-RU" dirty="0"/>
          </a:p>
          <a:p>
            <a:pPr lvl="0"/>
            <a:r>
              <a:rPr lang="en-US" dirty="0" smtClean="0"/>
              <a:t>Implement </a:t>
            </a:r>
            <a:r>
              <a:rPr lang="en-US" dirty="0"/>
              <a:t>DevOps best </a:t>
            </a:r>
            <a:r>
              <a:rPr lang="en-US" dirty="0" smtClean="0"/>
              <a:t>practices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363212" y="2057399"/>
            <a:ext cx="3465576" cy="4460632"/>
          </a:xfrm>
        </p:spPr>
        <p:txBody>
          <a:bodyPr/>
          <a:lstStyle/>
          <a:p>
            <a:r>
              <a:rPr lang="en-US" b="1" dirty="0" smtClean="0"/>
              <a:t>Constraints</a:t>
            </a:r>
          </a:p>
          <a:p>
            <a:r>
              <a:rPr lang="en-US" dirty="0" smtClean="0"/>
              <a:t>Using </a:t>
            </a:r>
            <a:r>
              <a:rPr lang="en-US" dirty="0" err="1" smtClean="0"/>
              <a:t>Gitlab</a:t>
            </a:r>
            <a:endParaRPr lang="ru-RU" dirty="0"/>
          </a:p>
          <a:p>
            <a:r>
              <a:rPr lang="en-US" dirty="0" smtClean="0"/>
              <a:t>Using GCP</a:t>
            </a:r>
          </a:p>
          <a:p>
            <a:r>
              <a:rPr lang="en-US" dirty="0"/>
              <a:t>Use Cloud </a:t>
            </a:r>
            <a:r>
              <a:rPr lang="en-US" dirty="0" smtClean="0"/>
              <a:t>LB</a:t>
            </a:r>
            <a:endParaRPr lang="en-US" dirty="0" smtClean="0"/>
          </a:p>
          <a:p>
            <a:r>
              <a:rPr lang="en-US" dirty="0" smtClean="0"/>
              <a:t>Use Cloud SQL</a:t>
            </a:r>
          </a:p>
          <a:p>
            <a:r>
              <a:rPr lang="en-US" dirty="0"/>
              <a:t>Use </a:t>
            </a:r>
            <a:r>
              <a:rPr lang="en-US" dirty="0" smtClean="0"/>
              <a:t>Terraform</a:t>
            </a:r>
          </a:p>
          <a:p>
            <a:r>
              <a:rPr lang="en-US" dirty="0"/>
              <a:t>Use </a:t>
            </a:r>
            <a:r>
              <a:rPr lang="en-US" dirty="0" smtClean="0"/>
              <a:t>ELK</a:t>
            </a:r>
            <a:endParaRPr lang="en-US" dirty="0" smtClean="0"/>
          </a:p>
          <a:p>
            <a:r>
              <a:rPr lang="en-US" dirty="0" smtClean="0"/>
              <a:t>3 week limitation</a:t>
            </a:r>
          </a:p>
        </p:txBody>
      </p:sp>
    </p:spTree>
    <p:extLst>
      <p:ext uri="{BB962C8B-B14F-4D97-AF65-F5344CB8AC3E}">
        <p14:creationId xmlns:p14="http://schemas.microsoft.com/office/powerpoint/2010/main" val="44952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TECHNOLOGY STACK</a:t>
            </a:r>
            <a:endParaRPr lang="uk-U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85800" y="1281723"/>
            <a:ext cx="10820400" cy="5150340"/>
          </a:xfrm>
        </p:spPr>
        <p:txBody>
          <a:bodyPr/>
          <a:lstStyle/>
          <a:p>
            <a:r>
              <a:rPr lang="en-US" dirty="0" err="1" smtClean="0"/>
              <a:t>Gitlab</a:t>
            </a:r>
            <a:r>
              <a:rPr lang="en-US" dirty="0" smtClean="0"/>
              <a:t> 12.5</a:t>
            </a:r>
          </a:p>
          <a:p>
            <a:r>
              <a:rPr lang="en-US" dirty="0" smtClean="0"/>
              <a:t>Container-Optimized OS</a:t>
            </a:r>
            <a:endParaRPr lang="en-US" dirty="0"/>
          </a:p>
          <a:p>
            <a:r>
              <a:rPr lang="en-US" dirty="0" smtClean="0"/>
              <a:t>Backend</a:t>
            </a:r>
            <a:r>
              <a:rPr lang="en-US" dirty="0"/>
              <a:t>: Java </a:t>
            </a:r>
            <a:r>
              <a:rPr lang="en-US" dirty="0" smtClean="0"/>
              <a:t>8</a:t>
            </a:r>
          </a:p>
          <a:p>
            <a:r>
              <a:rPr lang="en-US" dirty="0"/>
              <a:t>RDBMS: </a:t>
            </a:r>
            <a:r>
              <a:rPr lang="pt-BR" dirty="0" smtClean="0"/>
              <a:t>MySQL 5.6</a:t>
            </a:r>
          </a:p>
          <a:p>
            <a:r>
              <a:rPr lang="en-US" dirty="0" smtClean="0"/>
              <a:t>Tomcat 9.0.30</a:t>
            </a:r>
            <a:endParaRPr lang="ru-RU" dirty="0" smtClean="0"/>
          </a:p>
          <a:p>
            <a:r>
              <a:rPr lang="en-US" dirty="0" smtClean="0"/>
              <a:t>Terraform 0.12</a:t>
            </a:r>
          </a:p>
          <a:p>
            <a:r>
              <a:rPr lang="en-US" dirty="0" smtClean="0"/>
              <a:t>ELK </a:t>
            </a:r>
            <a:r>
              <a:rPr lang="en-US" dirty="0" smtClean="0"/>
              <a:t>7.5.2</a:t>
            </a:r>
          </a:p>
          <a:p>
            <a:r>
              <a:rPr lang="en-US" dirty="0" err="1" smtClean="0"/>
              <a:t>FileBeat</a:t>
            </a:r>
            <a:r>
              <a:rPr lang="en-US" dirty="0" smtClean="0"/>
              <a:t> 7.5.2</a:t>
            </a:r>
            <a:endParaRPr lang="en-US" dirty="0" smtClean="0"/>
          </a:p>
          <a:p>
            <a:r>
              <a:rPr lang="en-US" dirty="0" err="1" smtClean="0"/>
              <a:t>SmokePing</a:t>
            </a:r>
            <a:r>
              <a:rPr lang="en-US" dirty="0" smtClean="0"/>
              <a:t> 2.6.11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03921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 DIAGRAM</a:t>
            </a:r>
            <a:endParaRPr lang="uk-UA" dirty="0"/>
          </a:p>
        </p:txBody>
      </p:sp>
      <p:pic>
        <p:nvPicPr>
          <p:cNvPr id="3" name="Picture 2" descr="C:\Users\Админ\Downloads\ENVIRONMENT_SCHEM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95" y="1416210"/>
            <a:ext cx="9865215" cy="4753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440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DEPLOYMENT VIEW</a:t>
            </a:r>
            <a:endParaRPr lang="uk-UA" sz="2800" dirty="0"/>
          </a:p>
        </p:txBody>
      </p:sp>
      <p:sp>
        <p:nvSpPr>
          <p:cNvPr id="3" name="AutoShape 2" descr="Conceptual diagram of CI/CD pipeline showing how developers and end users interact with the applic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Conceptual diagram of CI/CD pipeline showing how developers and end users interact with the applicatio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6" descr="Conceptual diagram of CI/CD pipeline showing how developers and end users interact with the application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8" descr="Conceptual diagram of CI/CD pipeline showing how developers and end users interact with the application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0" name="Picture 2" descr="C:\Users\Админ\Downloads\Deployment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4925" y="1076323"/>
            <a:ext cx="7839075" cy="571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680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DECOMPOSITION</a:t>
            </a:r>
            <a:endParaRPr lang="uk-U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Prepare a Java sample </a:t>
            </a:r>
            <a:r>
              <a:rPr lang="en-US" dirty="0" smtClean="0"/>
              <a:t>application with RDBMS</a:t>
            </a:r>
          </a:p>
          <a:p>
            <a:r>
              <a:rPr lang="en-US" dirty="0" smtClean="0"/>
              <a:t>Create </a:t>
            </a:r>
            <a:r>
              <a:rPr lang="en-US" dirty="0" smtClean="0"/>
              <a:t>CI/CD pipeline in </a:t>
            </a:r>
            <a:r>
              <a:rPr lang="en-US" dirty="0" err="1" smtClean="0"/>
              <a:t>Gitlab</a:t>
            </a:r>
            <a:endParaRPr lang="ru-RU" dirty="0" smtClean="0"/>
          </a:p>
          <a:p>
            <a:r>
              <a:rPr lang="en-US" dirty="0" smtClean="0"/>
              <a:t>Prepare</a:t>
            </a:r>
            <a:r>
              <a:rPr lang="ru-RU" dirty="0" smtClean="0"/>
              <a:t> </a:t>
            </a:r>
            <a:r>
              <a:rPr lang="en-US" dirty="0" smtClean="0"/>
              <a:t>containers </a:t>
            </a:r>
            <a:r>
              <a:rPr lang="en-US" dirty="0"/>
              <a:t>for the </a:t>
            </a:r>
            <a:r>
              <a:rPr lang="en-US" dirty="0" err="1" smtClean="0"/>
              <a:t>TomCats</a:t>
            </a:r>
            <a:endParaRPr lang="ru-RU" dirty="0" smtClean="0"/>
          </a:p>
          <a:p>
            <a:r>
              <a:rPr lang="en-US" dirty="0" smtClean="0"/>
              <a:t>Deployment via Terraform</a:t>
            </a:r>
            <a:endParaRPr lang="en-US" dirty="0"/>
          </a:p>
          <a:p>
            <a:r>
              <a:rPr lang="en-US" dirty="0" smtClean="0"/>
              <a:t>Run pipeline</a:t>
            </a:r>
          </a:p>
          <a:p>
            <a:r>
              <a:rPr lang="en-US" dirty="0" smtClean="0"/>
              <a:t>Run </a:t>
            </a:r>
            <a:r>
              <a:rPr lang="en-US" dirty="0"/>
              <a:t>deployed </a:t>
            </a:r>
            <a:r>
              <a:rPr lang="en-US" dirty="0" smtClean="0"/>
              <a:t>application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6404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SCHEMA DB</a:t>
            </a:r>
            <a:endParaRPr lang="ru-RU" dirty="0"/>
          </a:p>
        </p:txBody>
      </p:sp>
      <p:pic>
        <p:nvPicPr>
          <p:cNvPr id="3074" name="Picture 2" descr="E:\work\SoftServe\Demo-2\db_schem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28" y="2255071"/>
            <a:ext cx="12134972" cy="3121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711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ARK THEME">
  <a:themeElements>
    <a:clrScheme name="SOFTSERVE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B188"/>
      </a:accent1>
      <a:accent2>
        <a:srgbClr val="9F26B5"/>
      </a:accent2>
      <a:accent3>
        <a:srgbClr val="4E5FAB"/>
      </a:accent3>
      <a:accent4>
        <a:srgbClr val="95D600"/>
      </a:accent4>
      <a:accent5>
        <a:srgbClr val="D41B5D"/>
      </a:accent5>
      <a:accent6>
        <a:srgbClr val="00A6CE"/>
      </a:accent6>
      <a:hlink>
        <a:srgbClr val="00A6CE"/>
      </a:hlink>
      <a:folHlink>
        <a:srgbClr val="4E5FAB"/>
      </a:folHlink>
    </a:clrScheme>
    <a:fontScheme name="Custom 1">
      <a:majorFont>
        <a:latin typeface="Proxima Nova Black"/>
        <a:ea typeface=""/>
        <a:cs typeface=""/>
      </a:majorFont>
      <a:minorFont>
        <a:latin typeface="Open Sans"/>
        <a:ea typeface=""/>
        <a:cs typeface="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7" id="{EDBDD289-3946-6C44-95DC-76383EF7028A}" vid="{6D763B00-EF50-F542-BB8F-59F84E5659F4}"/>
    </a:ext>
  </a:extLst>
</a:theme>
</file>

<file path=ppt/theme/theme2.xml><?xml version="1.0" encoding="utf-8"?>
<a:theme xmlns:a="http://schemas.openxmlformats.org/drawingml/2006/main" name="LIGHT-THEME">
  <a:themeElements>
    <a:clrScheme name="SOFTSERVE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B188"/>
      </a:accent1>
      <a:accent2>
        <a:srgbClr val="9F26B5"/>
      </a:accent2>
      <a:accent3>
        <a:srgbClr val="4E5FAB"/>
      </a:accent3>
      <a:accent4>
        <a:srgbClr val="95D600"/>
      </a:accent4>
      <a:accent5>
        <a:srgbClr val="D41B5D"/>
      </a:accent5>
      <a:accent6>
        <a:srgbClr val="00A6CE"/>
      </a:accent6>
      <a:hlink>
        <a:srgbClr val="00A6CE"/>
      </a:hlink>
      <a:folHlink>
        <a:srgbClr val="4E5FAB"/>
      </a:folHlink>
    </a:clrScheme>
    <a:fontScheme name="Офіс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7" id="{EDBDD289-3946-6C44-95DC-76383EF7028A}" vid="{C0B500B5-796F-C947-88F5-A479E632DC7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Powershell Basics</Template>
  <TotalTime>10414</TotalTime>
  <Words>232</Words>
  <Application>Microsoft Office PowerPoint</Application>
  <PresentationFormat>Произвольный</PresentationFormat>
  <Paragraphs>73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DARK THEME</vt:lpstr>
      <vt:lpstr>LIGHT-THEME</vt:lpstr>
      <vt:lpstr>Final demo CI/CD with Terraform and GCP</vt:lpstr>
      <vt:lpstr>AGENDA</vt:lpstr>
      <vt:lpstr>SUMMARY</vt:lpstr>
      <vt:lpstr>DECISION DRIVERS</vt:lpstr>
      <vt:lpstr>TECHNOLOGY STACK</vt:lpstr>
      <vt:lpstr>ENVIRONMENT DIAGRAM</vt:lpstr>
      <vt:lpstr>DEPLOYMENT VIEW</vt:lpstr>
      <vt:lpstr>TASK DECOMPOSITION</vt:lpstr>
      <vt:lpstr>SCHEMA DB</vt:lpstr>
      <vt:lpstr>1. STEP BY STEP GUIDE</vt:lpstr>
      <vt:lpstr>QUESTIONS?</vt:lpstr>
      <vt:lpstr>REFERENCES</vt:lpstr>
    </vt:vector>
  </TitlesOfParts>
  <Company>SoftServe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MSBUILD BASICS</dc:title>
  <dc:creator>Dmytro Dima Klevakin</dc:creator>
  <cp:lastModifiedBy>Админ</cp:lastModifiedBy>
  <cp:revision>143</cp:revision>
  <dcterms:created xsi:type="dcterms:W3CDTF">2018-11-16T14:30:19Z</dcterms:created>
  <dcterms:modified xsi:type="dcterms:W3CDTF">2020-02-05T16:14:27Z</dcterms:modified>
</cp:coreProperties>
</file>